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257" r:id="rId3"/>
    <p:sldId id="259" r:id="rId4"/>
    <p:sldId id="263" r:id="rId5"/>
    <p:sldId id="275" r:id="rId6"/>
    <p:sldId id="266" r:id="rId7"/>
    <p:sldId id="290" r:id="rId8"/>
    <p:sldId id="264" r:id="rId9"/>
    <p:sldId id="281" r:id="rId10"/>
    <p:sldId id="282" r:id="rId11"/>
    <p:sldId id="283" r:id="rId12"/>
    <p:sldId id="284" r:id="rId13"/>
    <p:sldId id="285" r:id="rId14"/>
    <p:sldId id="289" r:id="rId15"/>
    <p:sldId id="286" r:id="rId16"/>
    <p:sldId id="287" r:id="rId17"/>
    <p:sldId id="288" r:id="rId18"/>
    <p:sldId id="265" r:id="rId19"/>
    <p:sldId id="262" r:id="rId20"/>
    <p:sldId id="271" r:id="rId21"/>
    <p:sldId id="291" r:id="rId22"/>
    <p:sldId id="297" r:id="rId23"/>
    <p:sldId id="268" r:id="rId24"/>
    <p:sldId id="269" r:id="rId25"/>
    <p:sldId id="292" r:id="rId26"/>
    <p:sldId id="260" r:id="rId27"/>
    <p:sldId id="270" r:id="rId28"/>
    <p:sldId id="293" r:id="rId29"/>
    <p:sldId id="294" r:id="rId30"/>
    <p:sldId id="295" r:id="rId31"/>
    <p:sldId id="296" r:id="rId32"/>
    <p:sldId id="276" r:id="rId33"/>
    <p:sldId id="277" r:id="rId34"/>
    <p:sldId id="28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3" autoAdjust="0"/>
    <p:restoredTop sz="94660"/>
  </p:normalViewPr>
  <p:slideViewPr>
    <p:cSldViewPr snapToGrid="0" showGuides="1">
      <p:cViewPr>
        <p:scale>
          <a:sx n="50" d="100"/>
          <a:sy n="50" d="100"/>
        </p:scale>
        <p:origin x="1378" y="715"/>
      </p:cViewPr>
      <p:guideLst>
        <p:guide orient="horz" pos="2137"/>
        <p:guide pos="3885"/>
        <p:guide orient="horz" pos="15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33.747"/>
    </inkml:context>
    <inkml:brush xml:id="br0">
      <inkml:brushProperty name="width" value="0.035" units="cm"/>
      <inkml:brushProperty name="height" value="0.035" units="cm"/>
      <inkml:brushProperty name="color" value="#E71224"/>
    </inkml:brush>
  </inkml:definitions>
  <inkml:trace contextRef="#ctx0" brushRef="#br0">1 875 24575,'1'-2'0,"0"0"0,1 0 0,-1 0 0,1 0 0,0 0 0,-1 0 0,1 1 0,0-1 0,0 1 0,0-1 0,0 1 0,0 0 0,1-1 0,2 0 0,36-10 0,-35 11 0,223-38 0,-97 20 0,50-11 0,184-32 0,-6-24 0,377-95 0,-668 165 0,0-2 0,0-3 0,112-52 0,-65 20 0,2 6 0,154-41 0,-131 56 0,1 5 0,0 7 0,2 6 0,177 5 0,992 15 0,-888-7 0,-240 7 0,241 39 0,-228-18 0,177 29 0,-7 29 0,-235-45 0,219 69 0,-63 15 0,-197-81 0,6 4 0,-2 5 0,94 66 0,92 88 0,-113-81 0,-15-19 0,-73-52 0,-2 3 0,106 99 0,46 39 0,-166-145 0,-2 3 0,82 87 0,243 309 0,-26 5 0,-279-333 0,129 257 0,-183-311 0,39 139 0,-3 74 0,-44-182 0,60 235 0,-73-300 0,31 139 0,20 214 0,-30-146 0,-8-77 0,32 171 0,7 84 0,-20 609 0,-39-852 0,32 245 0,-25-371 0,-10-34 0,-4-15 0,-14-20 0,20 19 0,-35-48-1365,-2-7-5461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7.171"/>
    </inkml:context>
    <inkml:brush xml:id="br0">
      <inkml:brushProperty name="width" value="0.035" units="cm"/>
      <inkml:brushProperty name="height" value="0.035" units="cm"/>
      <inkml:brushProperty name="color" value="#E71224"/>
    </inkml:brush>
  </inkml:definitions>
  <inkml:trace contextRef="#ctx0" brushRef="#br0">0 1 24575,'0'16'0,"0"22"0,11 43 0,9 35 0,1 36 0,-3 30 0,-4 23 0,-6 3 0,-3-11 0,-2-29 0,-3-37 0,0-29 0,-1-39 0,-5-51 0,-8-49 0,0-36 0,1-4-8191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7.905"/>
    </inkml:context>
    <inkml:brush xml:id="br0">
      <inkml:brushProperty name="width" value="0.035" units="cm"/>
      <inkml:brushProperty name="height" value="0.035" units="cm"/>
      <inkml:brushProperty name="color" value="#E71224"/>
    </inkml:brush>
  </inkml:definitions>
  <inkml:trace contextRef="#ctx0" brushRef="#br0">0 1 24575,'36'38'0,"-1"2"0,-2 1 0,-2 2 0,-2 1 0,-1 1 0,-3 1 0,32 82 0,-10 7 0,31 145 0,10 148 0,-64-307 0,5 32 0,-7 1 0,2 157 0,-21-263-44,-2-33-176,0 0-1,-1 0 1,0 0 0,-1 0 0,-4 19 0,-4-10-6606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0.753"/>
    </inkml:context>
    <inkml:brush xml:id="br0">
      <inkml:brushProperty name="width" value="0.035" units="cm"/>
      <inkml:brushProperty name="height" value="0.035" units="cm"/>
      <inkml:brushProperty name="color" value="#E71224"/>
    </inkml:brush>
  </inkml:definitions>
  <inkml:trace contextRef="#ctx0" brushRef="#br0">1 0 24575,'2'1'0,"1"-1"0,-1 1 0,1 0 0,-1 0 0,1 0 0,-1 0 0,1 0 0,-1 0 0,0 1 0,0-1 0,0 1 0,3 2 0,23 24 0,-7-4 0,-2 1 0,0 0 0,16 33 0,38 87 0,-51-102 0,42 60 0,-17-29 0,-38-63 0,-1 1 0,1-2 0,1 1 0,0-1 0,22 16 0,-19-16 0,-1 1 0,0 1 0,21 24 0,6 24 0,-4 2 0,31 71 0,-51-101 0,-14-30 0,1 1 0,-1 0 0,1 0 0,-1-1 0,1 1 0,0-1 0,0 0 0,0 1 0,1-1 0,-1 0 0,0 0 0,1 0 0,-1-1 0,1 1 0,4 1 0,-5-2 0,-1-1 0,1 1 0,0-1 0,0 0 0,0 1 0,0-1 0,0 0 0,0-1 0,0 1 0,0 0 0,0 0 0,0-1 0,0 1 0,0-1 0,-1 0 0,1 0 0,0 1 0,0-1 0,-1 0 0,1 0 0,0-1 0,-1 1 0,1 0 0,2-3 0,9-9 0,0-1 0,-1 0 0,-1 0 0,0-2 0,-1 1 0,0-1 0,-2-1 0,1 1 0,-2-1 0,10-35 0,-1 1 0,27-57 0,-23 64 0,23-83 0,-35 97 0,0-1 0,0-1 0,-3 1 0,4-59 0,-8 61-682,10-54-1,-5 49-6143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3.209"/>
    </inkml:context>
    <inkml:brush xml:id="br0">
      <inkml:brushProperty name="width" value="0.035" units="cm"/>
      <inkml:brushProperty name="height" value="0.035" units="cm"/>
      <inkml:brushProperty name="color" value="#E71224"/>
    </inkml:brush>
  </inkml:definitions>
  <inkml:trace contextRef="#ctx0" brushRef="#br0">1 1 24575,'135'236'0,"177"425"0,-85-37 0,-212-562 0,-3 0 0,-3 1 0,2 120 0,-2-21 0,-8-150 0,0-3 0,0-1 0,0 1 0,-1 0 0,-1 0 0,1 0 0,-4 13 0,4-21 0,0 0 0,0 0 0,0-1 0,0 1 0,-1 0 0,1-1 0,0 1 0,-1 0 0,1-1 0,-1 1 0,1 0 0,-1-1 0,1 1 0,-1-1 0,1 1 0,-1-1 0,1 1 0,-1-1 0,1 1 0,-1-1 0,0 0 0,1 1 0,-1-1 0,0 0 0,0 1 0,1-1 0,-1 0 0,0 0 0,0 0 0,1 0 0,-1 0 0,0 0 0,0 0 0,-1 0 0,-1-1 0,0 0 0,0 0 0,0 0 0,0-1 0,0 1 0,1-1 0,-6-4 0,-39-34-1365,-3-10-5461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3.695"/>
    </inkml:context>
    <inkml:brush xml:id="br0">
      <inkml:brushProperty name="width" value="0.035" units="cm"/>
      <inkml:brushProperty name="height" value="0.035" units="cm"/>
      <inkml:brushProperty name="color" value="#E71224"/>
    </inkml:brush>
  </inkml:definitions>
  <inkml:trace contextRef="#ctx0" brushRef="#br0">0 588 24575,'22'-17'0,"39"-27"0,33-22 0,31-22 0,18-13 0,-5 6 0,-21 19 0,-30 17 0,-30 18-8191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4.162"/>
    </inkml:context>
    <inkml:brush xml:id="br0">
      <inkml:brushProperty name="width" value="0.035" units="cm"/>
      <inkml:brushProperty name="height" value="0.035" units="cm"/>
      <inkml:brushProperty name="color" value="#E71224"/>
    </inkml:brush>
  </inkml:definitions>
  <inkml:trace contextRef="#ctx0" brushRef="#br0">1 1085 24575,'0'5'0,"11"3"0,15-1 0,30-2 0,49-28 0,39-49 0,29-35 0,17-36 0,10-11-1073,-3-6 1073,-12 7 0,-33 24 0,-36 29 0,-38 32-7118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4.849"/>
    </inkml:context>
    <inkml:brush xml:id="br0">
      <inkml:brushProperty name="width" value="0.035" units="cm"/>
      <inkml:brushProperty name="height" value="0.035" units="cm"/>
      <inkml:brushProperty name="color" value="#E71224"/>
    </inkml:brush>
  </inkml:definitions>
  <inkml:trace contextRef="#ctx0" brushRef="#br0">1 154 24575,'5'0'0,"8"0"0,23-11 0,22-9 0,17-1 0,18-8 0,10 1 0,-2 5 0,-8 6 0,-13 13 0,-21 16 0,-20 13 0,-16 7 0,-13 4 0,-8-5-8191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5.520"/>
    </inkml:context>
    <inkml:brush xml:id="br0">
      <inkml:brushProperty name="width" value="0.035" units="cm"/>
      <inkml:brushProperty name="height" value="0.035" units="cm"/>
      <inkml:brushProperty name="color" value="#E71224"/>
    </inkml:brush>
  </inkml:definitions>
  <inkml:trace contextRef="#ctx0" brushRef="#br0">180 0 24575,'-1'187'0,"4"220"0,28-95 0,-14-182 0,0 140 0,-17-194 0,-4 119 0,4-192 0,0-1 0,0 1 0,0-1 0,-1 1 0,1 0 0,-1-1 0,0 1 0,0-1 0,0 0 0,0 1 0,0-1 0,0 0 0,-1 1 0,1-1 0,-4 4 0,3-5 0,0 0 0,0 0 0,-1 0 0,1 0 0,0 0 0,0 0 0,-1 0 0,1-1 0,0 1 0,-1-1 0,1 0 0,-1 0 0,1 0 0,-1 0 0,1 0 0,0 0 0,-1-1 0,-2 0 0,-20-5-336,0-1-1,-35-15 0,54 20-18,-58-24-6471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6.127"/>
    </inkml:context>
    <inkml:brush xml:id="br0">
      <inkml:brushProperty name="width" value="0.035" units="cm"/>
      <inkml:brushProperty name="height" value="0.035" units="cm"/>
      <inkml:brushProperty name="color" value="#E71224"/>
    </inkml:brush>
  </inkml:definitions>
  <inkml:trace contextRef="#ctx0" brushRef="#br0">1 1 24575,'10'0'0,"16"0"0,8 0 0,14 0 0,11 0 0,11 0 0,10 0 0,-2 0 0,1 0 0,-7 0 0,-11 0 0,-9 0 0,-9 0 0,-6 0 0,-4 0 0,-7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59:46.623"/>
    </inkml:context>
    <inkml:brush xml:id="br0">
      <inkml:brushProperty name="width" value="0.035" units="cm"/>
      <inkml:brushProperty name="height" value="0.035" units="cm"/>
      <inkml:brushProperty name="color" value="#E71224"/>
    </inkml:brush>
  </inkml:definitions>
  <inkml:trace contextRef="#ctx0" brushRef="#br0">1 500 24575,'5'5'0,"13"3"0,15-1 0,28-2 0,37-6 0,51-26 0,50-29 0,29-17 0,24-1-1117,-8 1 1117,-18 8 0,-32 14 0,-37 5 0,-40 11 0,-40 11-7074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2024/11/12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19</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318230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3.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5.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6.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7.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8.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9.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0.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4.wdp"/><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9.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3.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0.wdp"/><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20.png"/><Relationship Id="rId18" Type="http://schemas.openxmlformats.org/officeDocument/2006/relationships/customXml" Target="../ink/ink6.xml"/><Relationship Id="rId26" Type="http://schemas.openxmlformats.org/officeDocument/2006/relationships/customXml" Target="../ink/ink10.xml"/><Relationship Id="rId3" Type="http://schemas.microsoft.com/office/2007/relationships/hdphoto" Target="../media/hdphoto16.wdp"/><Relationship Id="rId21" Type="http://schemas.openxmlformats.org/officeDocument/2006/relationships/image" Target="../media/image26.png"/><Relationship Id="rId7" Type="http://schemas.openxmlformats.org/officeDocument/2006/relationships/image" Target="../media/image24.png"/><Relationship Id="rId12" Type="http://schemas.openxmlformats.org/officeDocument/2006/relationships/customXml" Target="../ink/ink3.xml"/><Relationship Id="rId17" Type="http://schemas.openxmlformats.org/officeDocument/2006/relationships/image" Target="../media/image240.png"/><Relationship Id="rId25" Type="http://schemas.openxmlformats.org/officeDocument/2006/relationships/image" Target="../media/image28.png"/><Relationship Id="rId2" Type="http://schemas.openxmlformats.org/officeDocument/2006/relationships/image" Target="../media/image22.png"/><Relationship Id="rId16" Type="http://schemas.openxmlformats.org/officeDocument/2006/relationships/customXml" Target="../ink/ink5.xml"/><Relationship Id="rId20" Type="http://schemas.openxmlformats.org/officeDocument/2006/relationships/customXml" Target="../ink/ink7.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10.png"/><Relationship Id="rId24" Type="http://schemas.openxmlformats.org/officeDocument/2006/relationships/customXml" Target="../ink/ink9.xml"/><Relationship Id="rId5" Type="http://schemas.microsoft.com/office/2007/relationships/hdphoto" Target="../media/hdphoto8.wdp"/><Relationship Id="rId15" Type="http://schemas.openxmlformats.org/officeDocument/2006/relationships/image" Target="../media/image230.png"/><Relationship Id="rId23" Type="http://schemas.openxmlformats.org/officeDocument/2006/relationships/image" Target="../media/image27.png"/><Relationship Id="rId28" Type="http://schemas.openxmlformats.org/officeDocument/2006/relationships/customXml" Target="../ink/ink11.xml"/><Relationship Id="rId10" Type="http://schemas.openxmlformats.org/officeDocument/2006/relationships/customXml" Target="../ink/ink2.xml"/><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20.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hyperlink" Target="https://lms.ln.edu.hk/mod/resource/view.php?id=739976" TargetMode="External"/><Relationship Id="rId3" Type="http://schemas.openxmlformats.org/officeDocument/2006/relationships/slideLayout" Target="../slideLayouts/slideLayout2.xml"/><Relationship Id="rId7" Type="http://schemas.openxmlformats.org/officeDocument/2006/relationships/hyperlink" Target="https://github.com/RockyRori/f42/tree/main/contract" TargetMode="Externa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31.png"/><Relationship Id="rId9" Type="http://schemas.openxmlformats.org/officeDocument/2006/relationships/hyperlink" Target="https://github.com/OWASP/www-project-smart-contract-top-10/tree/main/2023/en/sr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8" Type="http://schemas.openxmlformats.org/officeDocument/2006/relationships/hyperlink" Target="https://scholar.google.com/scholar?hl=en&amp;as_sdt=0,5&amp;q=ethereum&amp;btnG=" TargetMode="External"/><Relationship Id="rId3" Type="http://schemas.microsoft.com/office/2007/relationships/hdphoto" Target="../media/hdphoto18.wdp"/><Relationship Id="rId7" Type="http://schemas.openxmlformats.org/officeDocument/2006/relationships/hyperlink" Target="https://github.com/inoutcode/ethereum_book"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docs.soliditylang.org/en/v0.8.28/introduction-to-smart-contracts.html" TargetMode="External"/><Relationship Id="rId5" Type="http://schemas.openxmlformats.org/officeDocument/2006/relationships/hyperlink" Target="https://www.coinlore.com/coin/ethereum" TargetMode="External"/><Relationship Id="rId4" Type="http://schemas.openxmlformats.org/officeDocument/2006/relationships/hyperlink" Target="https://ethereum.org/en/whitepaper/#a-next-generation-smart-contract-and-decentralized-application-platform" TargetMode="External"/></Relationships>
</file>

<file path=ppt/slides/_rels/slide3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microsoft.com/office/2007/relationships/hdphoto" Target="../media/hdphoto4.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 Id="rId6" Type="http://schemas.microsoft.com/office/2007/relationships/hdphoto" Target="../media/hdphoto6.wdp"/><Relationship Id="rId5" Type="http://schemas.openxmlformats.org/officeDocument/2006/relationships/image" Target="../media/image9.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666763F-2950-4FA2-928A-A9E4999DBA6A}"/>
              </a:ext>
            </a:extLst>
          </p:cNvPr>
          <p:cNvGrpSpPr/>
          <p:nvPr/>
        </p:nvGrpSpPr>
        <p:grpSpPr>
          <a:xfrm flipH="1">
            <a:off x="-12387" y="1"/>
            <a:ext cx="12204385" cy="6857998"/>
            <a:chOff x="-12386" y="1"/>
            <a:chExt cx="12204385" cy="6857998"/>
          </a:xfrm>
        </p:grpSpPr>
        <p:pic>
          <p:nvPicPr>
            <p:cNvPr id="20" name="图片 19">
              <a:extLst>
                <a:ext uri="{FF2B5EF4-FFF2-40B4-BE49-F238E27FC236}">
                  <a16:creationId xmlns:a16="http://schemas.microsoft.com/office/drawing/2014/main" id="{900B4C26-2C27-42C7-AA52-0E36F33326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86" y="4344961"/>
              <a:ext cx="5167818" cy="2513038"/>
            </a:xfrm>
            <a:prstGeom prst="rect">
              <a:avLst/>
            </a:prstGeom>
          </p:spPr>
        </p:pic>
        <p:pic>
          <p:nvPicPr>
            <p:cNvPr id="19" name="图片 18">
              <a:extLst>
                <a:ext uri="{FF2B5EF4-FFF2-40B4-BE49-F238E27FC236}">
                  <a16:creationId xmlns:a16="http://schemas.microsoft.com/office/drawing/2014/main" id="{361EA026-C3E0-4CAA-B812-949D19737D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grpSp>
      <p:sp>
        <p:nvSpPr>
          <p:cNvPr id="4" name="文本框 3"/>
          <p:cNvSpPr txBox="1"/>
          <p:nvPr/>
        </p:nvSpPr>
        <p:spPr>
          <a:xfrm>
            <a:off x="2437884" y="3232880"/>
            <a:ext cx="7940842" cy="707886"/>
          </a:xfrm>
          <a:prstGeom prst="rect">
            <a:avLst/>
          </a:prstGeom>
          <a:noFill/>
        </p:spPr>
        <p:txBody>
          <a:bodyPr wrap="square" rtlCol="0">
            <a:spAutoFit/>
          </a:bodyPr>
          <a:lstStyle/>
          <a:p>
            <a:pPr algn="ctr"/>
            <a:r>
              <a:rPr lang="en-US" altLang="zh-CN" sz="4000" spc="100" dirty="0">
                <a:latin typeface="微软雅黑" panose="020B0503020204020204" pitchFamily="34" charset="-122"/>
                <a:ea typeface="微软雅黑" panose="020B0503020204020204" pitchFamily="34" charset="-122"/>
              </a:rPr>
              <a:t>F42 BLOCKCHAIN</a:t>
            </a:r>
            <a:endParaRPr lang="zh-CN" altLang="en-US" sz="4000" spc="1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784071" y="4266863"/>
            <a:ext cx="4681221" cy="1352422"/>
          </a:xfrm>
          <a:prstGeom prst="rect">
            <a:avLst/>
          </a:prstGeom>
          <a:noFill/>
        </p:spPr>
        <p:txBody>
          <a:bodyPr wrap="square" rtlCol="0">
            <a:spAutoFit/>
          </a:bodyPr>
          <a:lstStyle/>
          <a:p>
            <a:pPr algn="ctr">
              <a:lnSpc>
                <a:spcPts val="3400"/>
              </a:lnSpc>
            </a:pPr>
            <a:r>
              <a:rPr lang="en-US" altLang="zh-CN" sz="2000" b="1" dirty="0">
                <a:latin typeface="华文新魏" panose="02010800040101010101" pitchFamily="2" charset="-122"/>
                <a:ea typeface="华文新魏" panose="02010800040101010101" pitchFamily="2" charset="-122"/>
              </a:rPr>
              <a:t>HUANG Zheng   LUO </a:t>
            </a:r>
            <a:r>
              <a:rPr lang="en-US" altLang="zh-CN" sz="2000" b="1" dirty="0" err="1">
                <a:latin typeface="华文新魏" panose="02010800040101010101" pitchFamily="2" charset="-122"/>
                <a:ea typeface="华文新魏" panose="02010800040101010101" pitchFamily="2" charset="-122"/>
              </a:rPr>
              <a:t>Suhai</a:t>
            </a:r>
            <a:endParaRPr lang="en-US" altLang="zh-CN" sz="2000" b="1" dirty="0">
              <a:latin typeface="华文新魏" panose="02010800040101010101" pitchFamily="2" charset="-122"/>
              <a:ea typeface="华文新魏" panose="02010800040101010101" pitchFamily="2" charset="-122"/>
            </a:endParaRPr>
          </a:p>
          <a:p>
            <a:pPr algn="ctr">
              <a:lnSpc>
                <a:spcPts val="3400"/>
              </a:lnSpc>
            </a:pPr>
            <a:r>
              <a:rPr lang="en-US" altLang="zh-CN" sz="2000" b="1" dirty="0">
                <a:latin typeface="华文新魏" panose="02010800040101010101" pitchFamily="2" charset="-122"/>
                <a:ea typeface="华文新魏" panose="02010800040101010101" pitchFamily="2" charset="-122"/>
              </a:rPr>
              <a:t>LIN </a:t>
            </a:r>
            <a:r>
              <a:rPr lang="en-US" altLang="zh-CN" sz="2000" b="1" dirty="0" err="1">
                <a:latin typeface="华文新魏" panose="02010800040101010101" pitchFamily="2" charset="-122"/>
                <a:ea typeface="华文新魏" panose="02010800040101010101" pitchFamily="2" charset="-122"/>
              </a:rPr>
              <a:t>Lixin</a:t>
            </a:r>
            <a:r>
              <a:rPr lang="en-US" altLang="zh-CN" sz="2000" b="1" dirty="0">
                <a:latin typeface="华文新魏" panose="02010800040101010101" pitchFamily="2" charset="-122"/>
                <a:ea typeface="华文新魏" panose="02010800040101010101" pitchFamily="2" charset="-122"/>
              </a:rPr>
              <a:t>    ZHAO </a:t>
            </a:r>
            <a:r>
              <a:rPr lang="en-US" altLang="zh-CN" sz="2000" b="1" dirty="0" err="1">
                <a:latin typeface="华文新魏" panose="02010800040101010101" pitchFamily="2" charset="-122"/>
                <a:ea typeface="华文新魏" panose="02010800040101010101" pitchFamily="2" charset="-122"/>
              </a:rPr>
              <a:t>Yuhao</a:t>
            </a:r>
            <a:endParaRPr lang="en-US" altLang="zh-CN" sz="2000" b="1" dirty="0">
              <a:latin typeface="华文新魏" panose="02010800040101010101" pitchFamily="2" charset="-122"/>
              <a:ea typeface="华文新魏" panose="02010800040101010101" pitchFamily="2" charset="-122"/>
            </a:endParaRPr>
          </a:p>
          <a:p>
            <a:pPr algn="ctr">
              <a:lnSpc>
                <a:spcPts val="3400"/>
              </a:lnSpc>
            </a:pPr>
            <a:r>
              <a:rPr lang="en-US" altLang="zh-CN" sz="2000" b="1" dirty="0">
                <a:latin typeface="华文新魏" panose="02010800040101010101" pitchFamily="2" charset="-122"/>
                <a:ea typeface="华文新魏" panose="02010800040101010101" pitchFamily="2" charset="-122"/>
              </a:rPr>
              <a:t>ZHU Jun SHEN </a:t>
            </a:r>
            <a:r>
              <a:rPr lang="en-US" altLang="zh-CN" sz="2000" b="1" dirty="0" err="1">
                <a:latin typeface="华文新魏" panose="02010800040101010101" pitchFamily="2" charset="-122"/>
                <a:ea typeface="华文新魏" panose="02010800040101010101" pitchFamily="2" charset="-122"/>
              </a:rPr>
              <a:t>Linling</a:t>
            </a:r>
            <a:endParaRPr lang="en-US" altLang="zh-CN" sz="2000" b="1" dirty="0">
              <a:latin typeface="华文新魏" panose="02010800040101010101" pitchFamily="2" charset="-122"/>
              <a:ea typeface="华文新魏" panose="02010800040101010101" pitchFamily="2" charset="-122"/>
            </a:endParaRPr>
          </a:p>
        </p:txBody>
      </p:sp>
      <p:sp>
        <p:nvSpPr>
          <p:cNvPr id="6" name="椭圆 5"/>
          <p:cNvSpPr/>
          <p:nvPr/>
        </p:nvSpPr>
        <p:spPr>
          <a:xfrm>
            <a:off x="5468445" y="1452395"/>
            <a:ext cx="1248229" cy="124822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2244427" y="3812704"/>
            <a:ext cx="70231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204618" y="3965315"/>
            <a:ext cx="1775881" cy="276999"/>
          </a:xfrm>
          <a:prstGeom prst="rect">
            <a:avLst/>
          </a:prstGeom>
          <a:ln w="6350">
            <a:noFill/>
          </a:ln>
        </p:spPr>
        <p:txBody>
          <a:bodyPr wrap="square">
            <a:spAutoFit/>
          </a:bodyPr>
          <a:lstStyle/>
          <a:p>
            <a:pPr algn="dist"/>
            <a:r>
              <a:rPr lang="en-US" altLang="zh-CN" sz="1200" dirty="0">
                <a:solidFill>
                  <a:schemeClr val="bg1">
                    <a:lumMod val="50000"/>
                  </a:schemeClr>
                </a:solidFill>
                <a:latin typeface="微软雅黑" panose="020B0503020204020204" pitchFamily="34" charset="-122"/>
                <a:ea typeface="微软雅黑" panose="020B0503020204020204" pitchFamily="34" charset="-122"/>
              </a:rPr>
              <a:t>Group member</a:t>
            </a:r>
          </a:p>
        </p:txBody>
      </p:sp>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2252346" y="4302954"/>
            <a:ext cx="702701" cy="700846"/>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8C725D57-41AE-D452-0BA9-84575DCDF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550" y="1426031"/>
            <a:ext cx="1362265" cy="1371791"/>
          </a:xfrm>
          <a:prstGeom prst="rect">
            <a:avLst/>
          </a:prstGeom>
        </p:spPr>
      </p:pic>
    </p:spTree>
    <p:extLst>
      <p:ext uri="{BB962C8B-B14F-4D97-AF65-F5344CB8AC3E}">
        <p14:creationId xmlns:p14="http://schemas.microsoft.com/office/powerpoint/2010/main" val="2452284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50"/>
                                        <p:tgtEl>
                                          <p:spTgt spid="6"/>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animBg="1"/>
      <p:bldP spid="15" grpId="0"/>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856AC-48D4-19F0-77F4-4F30C910967C}"/>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E7E36E14-D498-525B-6E54-B1FF071D9368}"/>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2EF60436-452B-BF8E-11BE-8A129AD2DAF6}"/>
              </a:ext>
            </a:extLst>
          </p:cNvPr>
          <p:cNvGrpSpPr/>
          <p:nvPr/>
        </p:nvGrpSpPr>
        <p:grpSpPr>
          <a:xfrm>
            <a:off x="652240" y="1525650"/>
            <a:ext cx="9572235" cy="5182508"/>
            <a:chOff x="679863" y="2164582"/>
            <a:chExt cx="2950927" cy="605482"/>
          </a:xfrm>
        </p:grpSpPr>
        <p:sp>
          <p:nvSpPr>
            <p:cNvPr id="6" name="文本框 5">
              <a:extLst>
                <a:ext uri="{FF2B5EF4-FFF2-40B4-BE49-F238E27FC236}">
                  <a16:creationId xmlns:a16="http://schemas.microsoft.com/office/drawing/2014/main" id="{94C0CDFB-C593-0BAD-5BAF-E69595619B2E}"/>
                </a:ext>
              </a:extLst>
            </p:cNvPr>
            <p:cNvSpPr txBox="1"/>
            <p:nvPr/>
          </p:nvSpPr>
          <p:spPr>
            <a:xfrm>
              <a:off x="679863" y="2164582"/>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Inter"/>
                </a:rPr>
                <a:t>Phishing and Social Engineering</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98541288-D135-5F30-5311-7DAE495D8EFC}"/>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ACC1D45B-D1D9-FD15-DAAF-FA3A5B822598}"/>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32D16C0-5560-72AC-17B4-75FEB3810B92}"/>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53C8E09E-6667-2040-0222-2FFC20D0B59B}"/>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86299" y="1555889"/>
            <a:ext cx="436196" cy="437680"/>
          </a:xfrm>
          <a:prstGeom prst="rect">
            <a:avLst/>
          </a:prstGeom>
        </p:spPr>
      </p:pic>
      <p:sp>
        <p:nvSpPr>
          <p:cNvPr id="14" name="文本框 13">
            <a:extLst>
              <a:ext uri="{FF2B5EF4-FFF2-40B4-BE49-F238E27FC236}">
                <a16:creationId xmlns:a16="http://schemas.microsoft.com/office/drawing/2014/main" id="{8E7FD157-703C-BA8A-EFEB-C40A5E5CEC94}"/>
              </a:ext>
            </a:extLst>
          </p:cNvPr>
          <p:cNvSpPr txBox="1"/>
          <p:nvPr/>
        </p:nvSpPr>
        <p:spPr>
          <a:xfrm>
            <a:off x="652238" y="2144408"/>
            <a:ext cx="9568083" cy="1012068"/>
          </a:xfrm>
          <a:prstGeom prst="rect">
            <a:avLst/>
          </a:prstGeom>
          <a:noFill/>
        </p:spPr>
        <p:txBody>
          <a:bodyPr wrap="square" lIns="91436" tIns="45718" rIns="91436" bIns="45718" rtlCol="0">
            <a:spAutoFit/>
          </a:bodyPr>
          <a:lstStyle/>
          <a:p>
            <a:pPr>
              <a:lnSpc>
                <a:spcPct val="130000"/>
              </a:lnSpc>
            </a:pPr>
            <a:r>
              <a:rPr lang="en-US" altLang="zh-CN" sz="2400" dirty="0">
                <a:latin typeface="Inter"/>
              </a:rPr>
              <a:t>Users may be tricked into interacting with malicious contracts or websites that appear legitimate.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FC4ACF1-A639-2D54-1B7E-74E3180EAA41}"/>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46963941-D729-FC2A-6200-7F4B9CB4315A}"/>
              </a:ext>
            </a:extLst>
          </p:cNvPr>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Educating users about the risks of phishing, promoting security practices such as double-checking URLs, and using tools to warn users about unverified contracts can help reduce these risks.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4013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A0B5-F190-8CEC-3E4F-D40AD9A5DAAD}"/>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E6F07038-5389-9680-C5BA-2F461CF74409}"/>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67A09DA2-B9D8-BABE-E05F-47D2816A1DEC}"/>
              </a:ext>
            </a:extLst>
          </p:cNvPr>
          <p:cNvGrpSpPr/>
          <p:nvPr/>
        </p:nvGrpSpPr>
        <p:grpSpPr>
          <a:xfrm>
            <a:off x="547777" y="1615200"/>
            <a:ext cx="9676698" cy="5092961"/>
            <a:chOff x="647659" y="2175044"/>
            <a:chExt cx="2983131" cy="595020"/>
          </a:xfrm>
        </p:grpSpPr>
        <p:sp>
          <p:nvSpPr>
            <p:cNvPr id="6" name="文本框 5">
              <a:extLst>
                <a:ext uri="{FF2B5EF4-FFF2-40B4-BE49-F238E27FC236}">
                  <a16:creationId xmlns:a16="http://schemas.microsoft.com/office/drawing/2014/main" id="{942EECEE-0531-7025-8513-75751E939807}"/>
                </a:ext>
              </a:extLst>
            </p:cNvPr>
            <p:cNvSpPr txBox="1"/>
            <p:nvPr/>
          </p:nvSpPr>
          <p:spPr>
            <a:xfrm>
              <a:off x="647659" y="2175044"/>
              <a:ext cx="2949647" cy="61128"/>
            </a:xfrm>
            <a:prstGeom prst="rect">
              <a:avLst/>
            </a:prstGeom>
            <a:noFill/>
          </p:spPr>
          <p:txBody>
            <a:bodyPr wrap="square" lIns="91436" tIns="45718" rIns="91436" bIns="45718" rtlCol="0">
              <a:spAutoFit/>
            </a:bodyPr>
            <a:lstStyle/>
            <a:p>
              <a:pPr>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Front-running</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861882E0-ACC5-962E-0CE2-E8D9DC0408E4}"/>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70A61427-5A70-7560-92DB-988DC29DDB14}"/>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1EEC7C2-0759-B3C0-7043-650CD278CFB5}"/>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53E1A16-F524-9D97-EFEB-0D59B400B516}"/>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638497"/>
            <a:ext cx="436196" cy="437680"/>
          </a:xfrm>
          <a:prstGeom prst="rect">
            <a:avLst/>
          </a:prstGeom>
        </p:spPr>
      </p:pic>
      <p:sp>
        <p:nvSpPr>
          <p:cNvPr id="14" name="文本框 13">
            <a:extLst>
              <a:ext uri="{FF2B5EF4-FFF2-40B4-BE49-F238E27FC236}">
                <a16:creationId xmlns:a16="http://schemas.microsoft.com/office/drawing/2014/main" id="{D646115F-0BF4-5263-FFCF-2520036CAF9C}"/>
              </a:ext>
            </a:extLst>
          </p:cNvPr>
          <p:cNvSpPr txBox="1"/>
          <p:nvPr/>
        </p:nvSpPr>
        <p:spPr>
          <a:xfrm>
            <a:off x="626692" y="2233629"/>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This occurs when an attacker observes a pending transaction and places a similar transaction with higher gas fees to be mined first.</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89779338-B04C-CD7A-3F7B-2496B7AC8DF9}"/>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5C9ECD38-F432-88EB-AD63-3D4AF82F6EF2}"/>
              </a:ext>
            </a:extLst>
          </p:cNvPr>
          <p:cNvSpPr txBox="1"/>
          <p:nvPr/>
        </p:nvSpPr>
        <p:spPr>
          <a:xfrm>
            <a:off x="652239" y="4294261"/>
            <a:ext cx="9568083" cy="1966047"/>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Techniques like commit-reveal schemes and adding randomness to transaction data can help prevent front-running. Layer 2 solutions and other off-chain mechanisms can also offer protection.</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754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9179B-7BA6-DF3B-E2B9-784F8F33431F}"/>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D10F3D19-1961-AC72-7DC2-B7B6B0AF749B}"/>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E6689487-6C7C-12B8-9DF6-B8BA3D4E6B79}"/>
              </a:ext>
            </a:extLst>
          </p:cNvPr>
          <p:cNvGrpSpPr/>
          <p:nvPr/>
        </p:nvGrpSpPr>
        <p:grpSpPr>
          <a:xfrm>
            <a:off x="626692" y="1513120"/>
            <a:ext cx="9597783" cy="5195039"/>
            <a:chOff x="671987" y="2163118"/>
            <a:chExt cx="2958803" cy="606946"/>
          </a:xfrm>
        </p:grpSpPr>
        <p:sp>
          <p:nvSpPr>
            <p:cNvPr id="6" name="文本框 5">
              <a:extLst>
                <a:ext uri="{FF2B5EF4-FFF2-40B4-BE49-F238E27FC236}">
                  <a16:creationId xmlns:a16="http://schemas.microsoft.com/office/drawing/2014/main" id="{2C8CC378-2A88-2EF7-6EA6-5AFE366E4004}"/>
                </a:ext>
              </a:extLst>
            </p:cNvPr>
            <p:cNvSpPr txBox="1"/>
            <p:nvPr/>
          </p:nvSpPr>
          <p:spPr>
            <a:xfrm>
              <a:off x="671987" y="2163118"/>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Scalability Issues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6A1555CF-153F-19A0-BB24-10DD671091E2}"/>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2DE4C256-C430-2AAB-D1A6-A58D28F91F53}"/>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0E77496-DE60-ADC3-F804-A63D35570244}"/>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BCAE3A2-0CD5-B81E-0142-8D10771C650E}"/>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561271"/>
            <a:ext cx="436196" cy="437680"/>
          </a:xfrm>
          <a:prstGeom prst="rect">
            <a:avLst/>
          </a:prstGeom>
        </p:spPr>
      </p:pic>
      <p:sp>
        <p:nvSpPr>
          <p:cNvPr id="14" name="文本框 13">
            <a:extLst>
              <a:ext uri="{FF2B5EF4-FFF2-40B4-BE49-F238E27FC236}">
                <a16:creationId xmlns:a16="http://schemas.microsoft.com/office/drawing/2014/main" id="{2768B81E-6BB6-EB79-7641-ECC55172F9A1}"/>
              </a:ext>
            </a:extLst>
          </p:cNvPr>
          <p:cNvSpPr txBox="1"/>
          <p:nvPr/>
        </p:nvSpPr>
        <p:spPr>
          <a:xfrm>
            <a:off x="626691" y="2096018"/>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As the Ethereum network grows, scalability becomes a pressing concern. High demand can lead to network congestion, driving up gas fees and making transactions slow and expensive.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20C6F9C-AC85-B3F1-E79A-063C8F0795C7}"/>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ABCC012B-93FC-0B99-BCC8-889BC33B1F22}"/>
              </a:ext>
            </a:extLst>
          </p:cNvPr>
          <p:cNvSpPr txBox="1"/>
          <p:nvPr/>
        </p:nvSpPr>
        <p:spPr>
          <a:xfrm>
            <a:off x="652239" y="4294261"/>
            <a:ext cx="9568083" cy="2308320"/>
          </a:xfrm>
          <a:prstGeom prst="rect">
            <a:avLst/>
          </a:prstGeom>
          <a:noFill/>
        </p:spPr>
        <p:txBody>
          <a:bodyPr wrap="square" lIns="91436" tIns="45718" rIns="91436" bIns="45718" rtlCol="0">
            <a:spAutoFit/>
          </a:bodyPr>
          <a:lstStyle/>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The Ethereum 2.0 upgrade aims to address scalability through the introduction of sharding</a:t>
            </a:r>
          </a:p>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and a transition from Proof of Work (PoW) to Proof of Stake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PoS</a:t>
            </a:r>
            <a:r>
              <a:rPr lang="en-US" altLang="zh-CN" sz="2400" b="0" i="0" dirty="0">
                <a:solidFill>
                  <a:srgbClr val="000000"/>
                </a:solidFill>
                <a:effectLst/>
                <a:latin typeface="Microsoft YaHei" panose="020B0503020204020204" pitchFamily="34" charset="-122"/>
                <a:ea typeface="Microsoft YaHei" panose="020B0503020204020204" pitchFamily="34" charset="-122"/>
              </a:rPr>
              <a:t>). Layer 2 solutions like Optimistic Rollups and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zk</a:t>
            </a:r>
            <a:r>
              <a:rPr lang="en-US" altLang="zh-CN" sz="2400" b="0" i="0" dirty="0">
                <a:solidFill>
                  <a:srgbClr val="000000"/>
                </a:solidFill>
                <a:effectLst/>
                <a:latin typeface="Microsoft YaHei" panose="020B0503020204020204" pitchFamily="34" charset="-122"/>
                <a:ea typeface="Microsoft YaHei" panose="020B0503020204020204" pitchFamily="34" charset="-122"/>
              </a:rPr>
              <a:t>-Rollups also promise to enhance scalability by processing transactions off-chain and settling them on-chain.</a:t>
            </a:r>
          </a:p>
        </p:txBody>
      </p:sp>
    </p:spTree>
    <p:extLst>
      <p:ext uri="{BB962C8B-B14F-4D97-AF65-F5344CB8AC3E}">
        <p14:creationId xmlns:p14="http://schemas.microsoft.com/office/powerpoint/2010/main" val="22986005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89E9-6EDB-9D1C-98E5-0183C79295BC}"/>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1E99E190-0AAC-57B4-7D41-FD512E3EEC17}"/>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A5AD9CE4-F2E9-5B26-F9CF-8875FF270E4A}"/>
              </a:ext>
            </a:extLst>
          </p:cNvPr>
          <p:cNvGrpSpPr/>
          <p:nvPr/>
        </p:nvGrpSpPr>
        <p:grpSpPr>
          <a:xfrm>
            <a:off x="614745" y="1638495"/>
            <a:ext cx="9609730" cy="5069662"/>
            <a:chOff x="668304" y="2177766"/>
            <a:chExt cx="2962486" cy="592298"/>
          </a:xfrm>
        </p:grpSpPr>
        <p:sp>
          <p:nvSpPr>
            <p:cNvPr id="6" name="文本框 5">
              <a:extLst>
                <a:ext uri="{FF2B5EF4-FFF2-40B4-BE49-F238E27FC236}">
                  <a16:creationId xmlns:a16="http://schemas.microsoft.com/office/drawing/2014/main" id="{29150E2B-3830-65CC-6730-D9167DC9C9FB}"/>
                </a:ext>
              </a:extLst>
            </p:cNvPr>
            <p:cNvSpPr txBox="1"/>
            <p:nvPr/>
          </p:nvSpPr>
          <p:spPr>
            <a:xfrm>
              <a:off x="668304" y="2177766"/>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Complexity and User Experience</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66568B05-8DEC-5CC1-BF53-6ADF48CD31B1}"/>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74AED244-98AE-624E-854C-7B5B5E1DDD38}"/>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DB15A5E-1A77-F565-0748-2858E5474D3D}"/>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8C13E0B-7C49-D429-FE8E-2B85390F190F}"/>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498" y="1638497"/>
            <a:ext cx="436196" cy="437680"/>
          </a:xfrm>
          <a:prstGeom prst="rect">
            <a:avLst/>
          </a:prstGeom>
        </p:spPr>
      </p:pic>
      <p:sp>
        <p:nvSpPr>
          <p:cNvPr id="14" name="文本框 13">
            <a:extLst>
              <a:ext uri="{FF2B5EF4-FFF2-40B4-BE49-F238E27FC236}">
                <a16:creationId xmlns:a16="http://schemas.microsoft.com/office/drawing/2014/main" id="{A05DADC3-DC3A-6692-1A8D-0E453A0D4DEC}"/>
              </a:ext>
            </a:extLst>
          </p:cNvPr>
          <p:cNvSpPr txBox="1"/>
          <p:nvPr/>
        </p:nvSpPr>
        <p:spPr>
          <a:xfrm>
            <a:off x="614744" y="2197474"/>
            <a:ext cx="9568083" cy="1005784"/>
          </a:xfrm>
          <a:prstGeom prst="rect">
            <a:avLst/>
          </a:prstGeom>
          <a:noFill/>
        </p:spPr>
        <p:txBody>
          <a:bodyPr wrap="square" lIns="91436" tIns="45718" rIns="91436" bIns="45718" rtlCol="0">
            <a:spAutoFit/>
          </a:bodyPr>
          <a:lstStyle/>
          <a:p>
            <a:pPr>
              <a:lnSpc>
                <a:spcPct val="130000"/>
              </a:lnSpc>
            </a:pPr>
            <a:r>
              <a:rPr lang="en-US" altLang="zh-CN" sz="2400" b="0" i="0" dirty="0" err="1">
                <a:solidFill>
                  <a:srgbClr val="000000"/>
                </a:solidFill>
                <a:effectLst/>
                <a:latin typeface="Microsoft YaHei" panose="020B0503020204020204" pitchFamily="34" charset="-122"/>
                <a:ea typeface="Microsoft YaHei" panose="020B0503020204020204" pitchFamily="34" charset="-122"/>
              </a:rPr>
              <a:t>InteractingWith</a:t>
            </a:r>
            <a:r>
              <a:rPr lang="en-US" altLang="zh-CN" sz="2400" b="0" i="0" dirty="0">
                <a:solidFill>
                  <a:srgbClr val="000000"/>
                </a:solidFill>
                <a:effectLst/>
                <a:latin typeface="Microsoft YaHei" panose="020B0503020204020204" pitchFamily="34" charset="-122"/>
                <a:ea typeface="Microsoft YaHei" panose="020B0503020204020204" pitchFamily="34" charset="-122"/>
              </a:rPr>
              <a:t> smart contracts can be complex and intimidating for non-technical users.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B1B3C66-0B6D-02E4-2CE5-FF6A35A59686}"/>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25D761C1-B818-1C87-1886-E56478FAB739}"/>
              </a:ext>
            </a:extLst>
          </p:cNvPr>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Improving the user interface and user experience (UI/UX) of decentralized applications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dApps</a:t>
            </a:r>
            <a:r>
              <a:rPr lang="en-US" altLang="zh-CN" sz="2400" b="0" i="0" dirty="0">
                <a:solidFill>
                  <a:srgbClr val="000000"/>
                </a:solidFill>
                <a:effectLst/>
                <a:latin typeface="Microsoft YaHei" panose="020B0503020204020204" pitchFamily="34" charset="-122"/>
                <a:ea typeface="Microsoft YaHei" panose="020B0503020204020204" pitchFamily="34" charset="-122"/>
              </a:rPr>
              <a:t>), providing clear documentation, and offering user-friendly wallets and tools can enhance usability. Projects like MetaMask have made significant strides in making Ethereum more accessible.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56764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450BE-2494-39F2-EA79-89CBC5C5B9F0}"/>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07E07DE1-0857-A52D-DA5D-645DF27A8C80}"/>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221AEDD3-4308-E84B-EBD1-CDF8BAD53E95}"/>
              </a:ext>
            </a:extLst>
          </p:cNvPr>
          <p:cNvGrpSpPr/>
          <p:nvPr/>
        </p:nvGrpSpPr>
        <p:grpSpPr>
          <a:xfrm>
            <a:off x="652240" y="1558100"/>
            <a:ext cx="9572235" cy="5150060"/>
            <a:chOff x="679863" y="2168373"/>
            <a:chExt cx="2950927" cy="601691"/>
          </a:xfrm>
        </p:grpSpPr>
        <p:sp>
          <p:nvSpPr>
            <p:cNvPr id="6" name="文本框 5">
              <a:extLst>
                <a:ext uri="{FF2B5EF4-FFF2-40B4-BE49-F238E27FC236}">
                  <a16:creationId xmlns:a16="http://schemas.microsoft.com/office/drawing/2014/main" id="{383727D8-EA65-B386-245C-443AA90BB788}"/>
                </a:ext>
              </a:extLst>
            </p:cNvPr>
            <p:cNvSpPr txBox="1"/>
            <p:nvPr/>
          </p:nvSpPr>
          <p:spPr>
            <a:xfrm>
              <a:off x="679863" y="2168373"/>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Gas Fees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AE198381-DA04-942C-428A-48A8E0A02A1D}"/>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C94FCBDC-E808-62DC-6FD9-15448858A233}"/>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DAD55B4-CAFE-2DCB-470E-8CD468FCB401}"/>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F63559D-29CF-7A3E-E12C-9892984FB737}"/>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68880" y="1600867"/>
            <a:ext cx="436196" cy="437680"/>
          </a:xfrm>
          <a:prstGeom prst="rect">
            <a:avLst/>
          </a:prstGeom>
        </p:spPr>
      </p:pic>
      <p:sp>
        <p:nvSpPr>
          <p:cNvPr id="14" name="文本框 13">
            <a:extLst>
              <a:ext uri="{FF2B5EF4-FFF2-40B4-BE49-F238E27FC236}">
                <a16:creationId xmlns:a16="http://schemas.microsoft.com/office/drawing/2014/main" id="{77B897C6-8FDE-B1BD-929D-37E9BD9EC1FC}"/>
              </a:ext>
            </a:extLst>
          </p:cNvPr>
          <p:cNvSpPr txBox="1"/>
          <p:nvPr/>
        </p:nvSpPr>
        <p:spPr>
          <a:xfrm>
            <a:off x="605076" y="2171666"/>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Fluctuating gas prices can make it difficult for users to predict costs, leading to either overpayment or failed transactions due to underpayment.</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3894339-738D-9677-E601-95429B83FE75}"/>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8226720B-A42E-D793-0283-47E1EA377749}"/>
              </a:ext>
            </a:extLst>
          </p:cNvPr>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Implementing gas optimization techniques within smart contracts and educating users on setting appropriate gas limits can help. EIP-1559, which was implemented in the London hard fork, introduces a base fee model to make gas fees more predictable.</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5260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4A6EA-D708-F4E8-E7FE-EC7513510C40}"/>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99C81746-E15B-84DC-97B7-E98EBE53F0B5}"/>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D6E72312-205C-5FCD-584C-558A5A0C7461}"/>
              </a:ext>
            </a:extLst>
          </p:cNvPr>
          <p:cNvGrpSpPr/>
          <p:nvPr/>
        </p:nvGrpSpPr>
        <p:grpSpPr>
          <a:xfrm>
            <a:off x="652240" y="1504184"/>
            <a:ext cx="9572235" cy="5203975"/>
            <a:chOff x="679863" y="2162074"/>
            <a:chExt cx="2950927" cy="607990"/>
          </a:xfrm>
        </p:grpSpPr>
        <p:sp>
          <p:nvSpPr>
            <p:cNvPr id="6" name="文本框 5">
              <a:extLst>
                <a:ext uri="{FF2B5EF4-FFF2-40B4-BE49-F238E27FC236}">
                  <a16:creationId xmlns:a16="http://schemas.microsoft.com/office/drawing/2014/main" id="{749A768F-6C64-056C-57D9-3EE3F90013CD}"/>
                </a:ext>
              </a:extLst>
            </p:cNvPr>
            <p:cNvSpPr txBox="1"/>
            <p:nvPr/>
          </p:nvSpPr>
          <p:spPr>
            <a:xfrm>
              <a:off x="679863" y="2162074"/>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Regulatory and Legal Risks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24A11162-8383-DD0A-36BF-00D877F1AC6E}"/>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808591C7-B894-83F7-0E9E-605F3416119E}"/>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AF4BCEB-224B-834F-7CB2-F66658481759}"/>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1A07210B-E024-1664-F0B4-47A75B1667BF}"/>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216342" y="1555628"/>
            <a:ext cx="436196" cy="437680"/>
          </a:xfrm>
          <a:prstGeom prst="rect">
            <a:avLst/>
          </a:prstGeom>
        </p:spPr>
      </p:pic>
      <p:sp>
        <p:nvSpPr>
          <p:cNvPr id="14" name="文本框 13">
            <a:extLst>
              <a:ext uri="{FF2B5EF4-FFF2-40B4-BE49-F238E27FC236}">
                <a16:creationId xmlns:a16="http://schemas.microsoft.com/office/drawing/2014/main" id="{15828D7B-70A2-B617-6CA6-F85EC0C7C42B}"/>
              </a:ext>
            </a:extLst>
          </p:cNvPr>
          <p:cNvSpPr txBox="1"/>
          <p:nvPr/>
        </p:nvSpPr>
        <p:spPr>
          <a:xfrm>
            <a:off x="509367" y="2194406"/>
            <a:ext cx="9568083"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Smart contracts operate in a relatively new and evolving regulatory landscape. Legal uncertainties can pose risks for both developers and users.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33894E8-41D2-5B0A-FFBE-A78AC0F0A2EF}"/>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092CCD1A-75DF-BEF4-807F-41C42E4B5101}"/>
              </a:ext>
            </a:extLst>
          </p:cNvPr>
          <p:cNvSpPr txBox="1"/>
          <p:nvPr/>
        </p:nvSpPr>
        <p:spPr>
          <a:xfrm>
            <a:off x="652239" y="4294261"/>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Staying informed about regulatory developments, engaging with legal experts, and considering compliance from the outset of contract development can help mitigate legal risks. Additionally, adopting decentralized governance models can distribute regulatory risk among a broader community.</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9857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64E8-5C06-D2A9-5A67-7BF111B0C298}"/>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BBBF232F-954B-FB39-4128-9587E688E20E}"/>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C687906C-8FE2-AC41-C33A-DC7AA5A0BEDF}"/>
              </a:ext>
            </a:extLst>
          </p:cNvPr>
          <p:cNvGrpSpPr/>
          <p:nvPr/>
        </p:nvGrpSpPr>
        <p:grpSpPr>
          <a:xfrm>
            <a:off x="652240" y="1513120"/>
            <a:ext cx="9572235" cy="5195039"/>
            <a:chOff x="679863" y="2163118"/>
            <a:chExt cx="2950927" cy="606946"/>
          </a:xfrm>
        </p:grpSpPr>
        <p:sp>
          <p:nvSpPr>
            <p:cNvPr id="6" name="文本框 5">
              <a:extLst>
                <a:ext uri="{FF2B5EF4-FFF2-40B4-BE49-F238E27FC236}">
                  <a16:creationId xmlns:a16="http://schemas.microsoft.com/office/drawing/2014/main" id="{4D3EAFAE-B626-33A2-A450-3F891CE76978}"/>
                </a:ext>
              </a:extLst>
            </p:cNvPr>
            <p:cNvSpPr txBox="1"/>
            <p:nvPr/>
          </p:nvSpPr>
          <p:spPr>
            <a:xfrm>
              <a:off x="679863" y="2163118"/>
              <a:ext cx="2949647" cy="61128"/>
            </a:xfrm>
            <a:prstGeom prst="rect">
              <a:avLst/>
            </a:prstGeom>
            <a:noFill/>
          </p:spPr>
          <p:txBody>
            <a:bodyPr wrap="square" lIns="91436" tIns="45718" rIns="91436" bIns="45718" rtlCol="0">
              <a:spAutoFit/>
            </a:bodyPr>
            <a:lstStyle/>
            <a:p>
              <a:pPr algn="l">
                <a:spcAft>
                  <a:spcPts val="300"/>
                </a:spcAft>
              </a:pPr>
              <a:r>
                <a:rPr lang="en-US" altLang="zh-CN" sz="2800" b="1" i="0" dirty="0">
                  <a:solidFill>
                    <a:srgbClr val="000000"/>
                  </a:solidFill>
                  <a:effectLst/>
                  <a:latin typeface="Microsoft YaHei" panose="020B0503020204020204" pitchFamily="34" charset="-122"/>
                  <a:ea typeface="Microsoft YaHei" panose="020B0503020204020204" pitchFamily="34" charset="-122"/>
                </a:rPr>
                <a:t>Code Immutability</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A961870B-EDB8-8730-5786-E78ADD8B0A17}"/>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4AE89CFD-1420-6C48-E6F8-C3951EB48A30}"/>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D7E90F5-995E-DF1A-3A5A-F8A07642EED6}"/>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77E992B5-951B-B3B5-94BD-522AA6790A9C}"/>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64952" y="1613604"/>
            <a:ext cx="436196" cy="437680"/>
          </a:xfrm>
          <a:prstGeom prst="rect">
            <a:avLst/>
          </a:prstGeom>
        </p:spPr>
      </p:pic>
      <p:sp>
        <p:nvSpPr>
          <p:cNvPr id="14" name="文本框 13">
            <a:extLst>
              <a:ext uri="{FF2B5EF4-FFF2-40B4-BE49-F238E27FC236}">
                <a16:creationId xmlns:a16="http://schemas.microsoft.com/office/drawing/2014/main" id="{0670EA06-0DA0-4183-44A9-983917965138}"/>
              </a:ext>
            </a:extLst>
          </p:cNvPr>
          <p:cNvSpPr txBox="1"/>
          <p:nvPr/>
        </p:nvSpPr>
        <p:spPr>
          <a:xfrm>
            <a:off x="601148" y="2076797"/>
            <a:ext cx="9619174" cy="1966047"/>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Once deployed, smart contracts on Ethereum are immutable, meaning they cannot be altered. This immutability can be a double-edged sword; while it ensures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trustlessness</a:t>
            </a:r>
            <a:r>
              <a:rPr lang="en-US" altLang="zh-CN" sz="2400" b="0" i="0" dirty="0">
                <a:solidFill>
                  <a:srgbClr val="000000"/>
                </a:solidFill>
                <a:effectLst/>
                <a:latin typeface="Microsoft YaHei" panose="020B0503020204020204" pitchFamily="34" charset="-122"/>
                <a:ea typeface="Microsoft YaHei" panose="020B0503020204020204" pitchFamily="34" charset="-122"/>
              </a:rPr>
              <a:t> and security, it also means that bugs and vulnerabilities cannot be easily fixed.</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828ABC4-E7B7-FE5E-FD02-51CB781BE48D}"/>
              </a:ext>
            </a:extLst>
          </p:cNvPr>
          <p:cNvSpPr txBox="1"/>
          <p:nvPr/>
        </p:nvSpPr>
        <p:spPr>
          <a:xfrm>
            <a:off x="507040" y="3813083"/>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BFA0EB84-895D-2FB0-DEFC-F385EF98AF07}"/>
              </a:ext>
            </a:extLst>
          </p:cNvPr>
          <p:cNvSpPr txBox="1"/>
          <p:nvPr/>
        </p:nvSpPr>
        <p:spPr>
          <a:xfrm>
            <a:off x="601148" y="4330183"/>
            <a:ext cx="9568083" cy="2446178"/>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Implementing upgradeable contract patterns, such as the Proxy pattern, allows developers to introduce new logic while maintaining the same contract address. Rigorous testing, peer reviews, and professional audits before deployment are also crucial.</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2368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7409-1BFE-1BBB-0F0E-5F1CE2A6BE60}"/>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B8DD9A5A-0E8D-8B12-04F4-4DCD5842AB40}"/>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F2FA2B75-5302-70AC-B4FA-E28E1CB126F6}"/>
              </a:ext>
            </a:extLst>
          </p:cNvPr>
          <p:cNvGrpSpPr/>
          <p:nvPr/>
        </p:nvGrpSpPr>
        <p:grpSpPr>
          <a:xfrm>
            <a:off x="626695" y="1547484"/>
            <a:ext cx="9597780" cy="5160673"/>
            <a:chOff x="671988" y="2167133"/>
            <a:chExt cx="2958802" cy="602931"/>
          </a:xfrm>
        </p:grpSpPr>
        <p:sp>
          <p:nvSpPr>
            <p:cNvPr id="6" name="文本框 5">
              <a:extLst>
                <a:ext uri="{FF2B5EF4-FFF2-40B4-BE49-F238E27FC236}">
                  <a16:creationId xmlns:a16="http://schemas.microsoft.com/office/drawing/2014/main" id="{501DEFBA-92CC-1FF0-4A51-E5E6E570E75A}"/>
                </a:ext>
              </a:extLst>
            </p:cNvPr>
            <p:cNvSpPr txBox="1"/>
            <p:nvPr/>
          </p:nvSpPr>
          <p:spPr>
            <a:xfrm>
              <a:off x="671988" y="2167133"/>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Inter"/>
                </a:rPr>
                <a:t>Oracles and external data dependencies</a:t>
              </a:r>
              <a:endParaRPr lang="zh-CN" altLang="en-US" sz="2800" b="1" i="0" dirty="0">
                <a:effectLst/>
                <a:latin typeface="Inter"/>
              </a:endParaRPr>
            </a:p>
          </p:txBody>
        </p:sp>
        <p:cxnSp>
          <p:nvCxnSpPr>
            <p:cNvPr id="7" name="直接连接符 6">
              <a:extLst>
                <a:ext uri="{FF2B5EF4-FFF2-40B4-BE49-F238E27FC236}">
                  <a16:creationId xmlns:a16="http://schemas.microsoft.com/office/drawing/2014/main" id="{31A76282-B90B-B270-E1A7-5AF191093194}"/>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EFFBD2F7-BAAC-E0C9-E25A-63E36DC42BA6}"/>
              </a:ext>
            </a:extLst>
          </p:cNvPr>
          <p:cNvSpPr txBox="1"/>
          <p:nvPr/>
        </p:nvSpPr>
        <p:spPr>
          <a:xfrm>
            <a:off x="507040" y="536386"/>
            <a:ext cx="10838068"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84CE7ED-B0B9-9ED1-808F-78CD93128D93}"/>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7ECB03C-A583-C104-5514-2D62188508CB}"/>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flipV="1">
            <a:off x="190500" y="1627906"/>
            <a:ext cx="436194" cy="437678"/>
          </a:xfrm>
          <a:prstGeom prst="rect">
            <a:avLst/>
          </a:prstGeom>
        </p:spPr>
      </p:pic>
      <p:sp>
        <p:nvSpPr>
          <p:cNvPr id="14" name="文本框 13">
            <a:extLst>
              <a:ext uri="{FF2B5EF4-FFF2-40B4-BE49-F238E27FC236}">
                <a16:creationId xmlns:a16="http://schemas.microsoft.com/office/drawing/2014/main" id="{BF28E066-B75F-C0A6-5E8A-6D4EE52105F2}"/>
              </a:ext>
            </a:extLst>
          </p:cNvPr>
          <p:cNvSpPr txBox="1"/>
          <p:nvPr/>
        </p:nvSpPr>
        <p:spPr>
          <a:xfrm>
            <a:off x="626694" y="1935854"/>
            <a:ext cx="10292318"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Smart contracts often rely on external data sources (oracles) to execute functions based on real-world events. If an oracle is compromised, it can lead to incorrect or malicious contract behavior.</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21D56F7-A15F-1669-50D5-34EF583E8C44}"/>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E4B0ACC9-2BB4-0415-A840-5C5B6B425222}"/>
              </a:ext>
            </a:extLst>
          </p:cNvPr>
          <p:cNvSpPr txBox="1"/>
          <p:nvPr/>
        </p:nvSpPr>
        <p:spPr>
          <a:xfrm>
            <a:off x="652239" y="4294261"/>
            <a:ext cx="10118855" cy="1485916"/>
          </a:xfrm>
          <a:prstGeom prst="rect">
            <a:avLst/>
          </a:prstGeom>
          <a:noFill/>
        </p:spPr>
        <p:txBody>
          <a:bodyPr wrap="square" lIns="91436" tIns="45718" rIns="91436" bIns="45718" rtlCol="0">
            <a:spAutoFit/>
          </a:bodyPr>
          <a:lstStyle/>
          <a:p>
            <a:pPr>
              <a:lnSpc>
                <a:spcPct val="130000"/>
              </a:lnSpc>
            </a:pPr>
            <a:r>
              <a:rPr lang="en-US" altLang="zh-CN" sz="2400" b="0" i="0" dirty="0">
                <a:solidFill>
                  <a:srgbClr val="000000"/>
                </a:solidFill>
                <a:effectLst/>
                <a:latin typeface="Microsoft YaHei" panose="020B0503020204020204" pitchFamily="34" charset="-122"/>
                <a:ea typeface="Microsoft YaHei" panose="020B0503020204020204" pitchFamily="34" charset="-122"/>
              </a:rPr>
              <a:t>Using decentralized oracles like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Chainlink</a:t>
            </a:r>
            <a:r>
              <a:rPr lang="en-US" altLang="zh-CN" sz="2400" b="0" i="0" dirty="0">
                <a:solidFill>
                  <a:srgbClr val="000000"/>
                </a:solidFill>
                <a:effectLst/>
                <a:latin typeface="Microsoft YaHei" panose="020B0503020204020204" pitchFamily="34" charset="-122"/>
                <a:ea typeface="Microsoft YaHei" panose="020B0503020204020204" pitchFamily="34" charset="-122"/>
              </a:rPr>
              <a:t> can reduce the risk of a single point of failure. Ensuring that multiple oracles are used and implementing fallback mechanisms can provide additional security.</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0230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7507" y="1152400"/>
            <a:ext cx="1833131" cy="1833131"/>
          </a:xfrm>
          <a:prstGeom prst="rect">
            <a:avLst/>
          </a:prstGeom>
        </p:spPr>
      </p:pic>
      <p:sp>
        <p:nvSpPr>
          <p:cNvPr id="25" name="椭圆 24"/>
          <p:cNvSpPr/>
          <p:nvPr/>
        </p:nvSpPr>
        <p:spPr>
          <a:xfrm rot="19545811">
            <a:off x="887593" y="140306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9545811">
            <a:off x="2650768" y="178032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9545811">
            <a:off x="1558727" y="359430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9545811">
            <a:off x="2253231" y="114336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45811">
            <a:off x="903568" y="385030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rot="19545811">
            <a:off x="1750945" y="308022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9545811">
            <a:off x="2541219" y="98242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9545811">
            <a:off x="727739" y="305961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9545811">
            <a:off x="1592833" y="123116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45811">
            <a:off x="377919" y="284446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545811">
            <a:off x="1169109" y="87478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9545811">
            <a:off x="1012904" y="327594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9545811">
            <a:off x="1432815" y="286908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9545811">
            <a:off x="2548558" y="374315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9545811">
            <a:off x="2515807" y="122636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9545811">
            <a:off x="851968" y="258527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9545811">
            <a:off x="2555052" y="59223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9545811">
            <a:off x="816394" y="184977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9545811">
            <a:off x="409539" y="350757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9545811">
            <a:off x="3332944" y="300811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9545811">
            <a:off x="1950781" y="407562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9545811">
            <a:off x="30707" y="288563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9545811">
            <a:off x="1519433" y="65070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rot="19545811">
            <a:off x="633303" y="125530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79114" y="381712"/>
            <a:ext cx="8538233" cy="6207659"/>
          </a:xfrm>
          <a:prstGeom prst="rect">
            <a:avLst/>
          </a:prstGeom>
        </p:spPr>
        <p:txBody>
          <a:bodyPr wrap="square" lIns="91438" tIns="45719" rIns="91438" bIns="45719">
            <a:spAutoFit/>
          </a:bodyPr>
          <a:lstStyle/>
          <a:p>
            <a:pPr>
              <a:lnSpc>
                <a:spcPct val="130000"/>
              </a:lnSpc>
            </a:pPr>
            <a:r>
              <a:rPr lang="en-US" altLang="zh-CN" sz="2800" dirty="0"/>
              <a:t>Mature smart contracts on Ethereum provide innovative solutions to traditional centralized systems, but they also face many challenges. Addressing security vulnerabilities through best practices and audits, leveraging Ethereum 2.0 and Layer 2 solutions to improve scalability, improve availability, comply with regulations, manage code immutability, and securely integrate oracles are key steps in mitigating potential issues. As the ecosystem grows, continuous improvement and vigilance will be key to realizing the full potential of smart contracts.</a:t>
            </a:r>
            <a:endParaRPr lang="zh-CN" altLang="en-US" sz="28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07041" y="536386"/>
            <a:ext cx="5346543" cy="584775"/>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summary</a:t>
            </a:r>
            <a:endParaRPr lang="zh-CN" altLang="en-US" sz="3200" b="1" spc="100" dirty="0">
              <a:latin typeface="微软雅黑" panose="020B0503020204020204" pitchFamily="34" charset="-122"/>
              <a:ea typeface="微软雅黑" panose="020B0503020204020204" pitchFamily="34" charset="-122"/>
            </a:endParaRPr>
          </a:p>
        </p:txBody>
      </p:sp>
      <p:sp>
        <p:nvSpPr>
          <p:cNvPr id="16" name="矩形 15"/>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9545811">
            <a:off x="1065322" y="1480411"/>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8DB6201-F264-EDBD-AB5B-75E2978E7ABE}"/>
              </a:ext>
            </a:extLst>
          </p:cNvPr>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Tree>
    <p:extLst>
      <p:ext uri="{BB962C8B-B14F-4D97-AF65-F5344CB8AC3E}">
        <p14:creationId xmlns:p14="http://schemas.microsoft.com/office/powerpoint/2010/main" val="782851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anim calcmode="lin" valueType="num">
                                      <p:cBhvr>
                                        <p:cTn id="10" dur="500" fill="hold"/>
                                        <p:tgtEl>
                                          <p:spTgt spid="25"/>
                                        </p:tgtEl>
                                        <p:attrNameLst>
                                          <p:attrName>ppt_x</p:attrName>
                                        </p:attrNameLst>
                                      </p:cBhvr>
                                      <p:tavLst>
                                        <p:tav tm="0">
                                          <p:val>
                                            <p:fltVal val="0.5"/>
                                          </p:val>
                                        </p:tav>
                                        <p:tav tm="100000">
                                          <p:val>
                                            <p:strVal val="#ppt_x"/>
                                          </p:val>
                                        </p:tav>
                                      </p:tavLst>
                                    </p:anim>
                                    <p:anim calcmode="lin" valueType="num">
                                      <p:cBhvr>
                                        <p:cTn id="11" dur="500" fill="hold"/>
                                        <p:tgtEl>
                                          <p:spTgt spid="2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anim calcmode="lin" valueType="num">
                                      <p:cBhvr>
                                        <p:cTn id="80" dur="500" fill="hold"/>
                                        <p:tgtEl>
                                          <p:spTgt spid="38"/>
                                        </p:tgtEl>
                                        <p:attrNameLst>
                                          <p:attrName>ppt_x</p:attrName>
                                        </p:attrNameLst>
                                      </p:cBhvr>
                                      <p:tavLst>
                                        <p:tav tm="0">
                                          <p:val>
                                            <p:fltVal val="0.5"/>
                                          </p:val>
                                        </p:tav>
                                        <p:tav tm="100000">
                                          <p:val>
                                            <p:strVal val="#ppt_x"/>
                                          </p:val>
                                        </p:tav>
                                      </p:tavLst>
                                    </p:anim>
                                    <p:anim calcmode="lin" valueType="num">
                                      <p:cBhvr>
                                        <p:cTn id="81" dur="500" fill="hold"/>
                                        <p:tgtEl>
                                          <p:spTgt spid="3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fltVal val="0.5"/>
                                          </p:val>
                                        </p:tav>
                                        <p:tav tm="100000">
                                          <p:val>
                                            <p:strVal val="#ppt_x"/>
                                          </p:val>
                                        </p:tav>
                                      </p:tavLst>
                                    </p:anim>
                                    <p:anim calcmode="lin" valueType="num">
                                      <p:cBhvr>
                                        <p:cTn id="88" dur="500" fill="hold"/>
                                        <p:tgtEl>
                                          <p:spTgt spid="3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anim calcmode="lin" valueType="num">
                                      <p:cBhvr>
                                        <p:cTn id="94" dur="500" fill="hold"/>
                                        <p:tgtEl>
                                          <p:spTgt spid="40"/>
                                        </p:tgtEl>
                                        <p:attrNameLst>
                                          <p:attrName>ppt_x</p:attrName>
                                        </p:attrNameLst>
                                      </p:cBhvr>
                                      <p:tavLst>
                                        <p:tav tm="0">
                                          <p:val>
                                            <p:fltVal val="0.5"/>
                                          </p:val>
                                        </p:tav>
                                        <p:tav tm="100000">
                                          <p:val>
                                            <p:strVal val="#ppt_x"/>
                                          </p:val>
                                        </p:tav>
                                      </p:tavLst>
                                    </p:anim>
                                    <p:anim calcmode="lin" valueType="num">
                                      <p:cBhvr>
                                        <p:cTn id="95" dur="500" fill="hold"/>
                                        <p:tgtEl>
                                          <p:spTgt spid="4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anim calcmode="lin" valueType="num">
                                      <p:cBhvr>
                                        <p:cTn id="101" dur="500" fill="hold"/>
                                        <p:tgtEl>
                                          <p:spTgt spid="41"/>
                                        </p:tgtEl>
                                        <p:attrNameLst>
                                          <p:attrName>ppt_x</p:attrName>
                                        </p:attrNameLst>
                                      </p:cBhvr>
                                      <p:tavLst>
                                        <p:tav tm="0">
                                          <p:val>
                                            <p:fltVal val="0.5"/>
                                          </p:val>
                                        </p:tav>
                                        <p:tav tm="100000">
                                          <p:val>
                                            <p:strVal val="#ppt_x"/>
                                          </p:val>
                                        </p:tav>
                                      </p:tavLst>
                                    </p:anim>
                                    <p:anim calcmode="lin" valueType="num">
                                      <p:cBhvr>
                                        <p:cTn id="102" dur="500" fill="hold"/>
                                        <p:tgtEl>
                                          <p:spTgt spid="41"/>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fltVal val="0.5"/>
                                          </p:val>
                                        </p:tav>
                                        <p:tav tm="100000">
                                          <p:val>
                                            <p:strVal val="#ppt_x"/>
                                          </p:val>
                                        </p:tav>
                                      </p:tavLst>
                                    </p:anim>
                                    <p:anim calcmode="lin" valueType="num">
                                      <p:cBhvr>
                                        <p:cTn id="109" dur="500" fill="hold"/>
                                        <p:tgtEl>
                                          <p:spTgt spid="4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anim calcmode="lin" valueType="num">
                                      <p:cBhvr>
                                        <p:cTn id="115" dur="500" fill="hold"/>
                                        <p:tgtEl>
                                          <p:spTgt spid="43"/>
                                        </p:tgtEl>
                                        <p:attrNameLst>
                                          <p:attrName>ppt_x</p:attrName>
                                        </p:attrNameLst>
                                      </p:cBhvr>
                                      <p:tavLst>
                                        <p:tav tm="0">
                                          <p:val>
                                            <p:fltVal val="0.5"/>
                                          </p:val>
                                        </p:tav>
                                        <p:tav tm="100000">
                                          <p:val>
                                            <p:strVal val="#ppt_x"/>
                                          </p:val>
                                        </p:tav>
                                      </p:tavLst>
                                    </p:anim>
                                    <p:anim calcmode="lin" valueType="num">
                                      <p:cBhvr>
                                        <p:cTn id="116" dur="500" fill="hold"/>
                                        <p:tgtEl>
                                          <p:spTgt spid="43"/>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fltVal val="0.5"/>
                                          </p:val>
                                        </p:tav>
                                        <p:tav tm="100000">
                                          <p:val>
                                            <p:strVal val="#ppt_x"/>
                                          </p:val>
                                        </p:tav>
                                      </p:tavLst>
                                    </p:anim>
                                    <p:anim calcmode="lin" valueType="num">
                                      <p:cBhvr>
                                        <p:cTn id="123" dur="500" fill="hold"/>
                                        <p:tgtEl>
                                          <p:spTgt spid="4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anim calcmode="lin" valueType="num">
                                      <p:cBhvr>
                                        <p:cTn id="129" dur="500" fill="hold"/>
                                        <p:tgtEl>
                                          <p:spTgt spid="45"/>
                                        </p:tgtEl>
                                        <p:attrNameLst>
                                          <p:attrName>ppt_x</p:attrName>
                                        </p:attrNameLst>
                                      </p:cBhvr>
                                      <p:tavLst>
                                        <p:tav tm="0">
                                          <p:val>
                                            <p:fltVal val="0.5"/>
                                          </p:val>
                                        </p:tav>
                                        <p:tav tm="100000">
                                          <p:val>
                                            <p:strVal val="#ppt_x"/>
                                          </p:val>
                                        </p:tav>
                                      </p:tavLst>
                                    </p:anim>
                                    <p:anim calcmode="lin" valueType="num">
                                      <p:cBhvr>
                                        <p:cTn id="130" dur="500" fill="hold"/>
                                        <p:tgtEl>
                                          <p:spTgt spid="4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500" fill="hold"/>
                                        <p:tgtEl>
                                          <p:spTgt spid="46"/>
                                        </p:tgtEl>
                                        <p:attrNameLst>
                                          <p:attrName>ppt_w</p:attrName>
                                        </p:attrNameLst>
                                      </p:cBhvr>
                                      <p:tavLst>
                                        <p:tav tm="0">
                                          <p:val>
                                            <p:fltVal val="0"/>
                                          </p:val>
                                        </p:tav>
                                        <p:tav tm="100000">
                                          <p:val>
                                            <p:strVal val="#ppt_w"/>
                                          </p:val>
                                        </p:tav>
                                      </p:tavLst>
                                    </p:anim>
                                    <p:anim calcmode="lin" valueType="num">
                                      <p:cBhvr>
                                        <p:cTn id="134" dur="500" fill="hold"/>
                                        <p:tgtEl>
                                          <p:spTgt spid="46"/>
                                        </p:tgtEl>
                                        <p:attrNameLst>
                                          <p:attrName>ppt_h</p:attrName>
                                        </p:attrNameLst>
                                      </p:cBhvr>
                                      <p:tavLst>
                                        <p:tav tm="0">
                                          <p:val>
                                            <p:fltVal val="0"/>
                                          </p:val>
                                        </p:tav>
                                        <p:tav tm="100000">
                                          <p:val>
                                            <p:strVal val="#ppt_h"/>
                                          </p:val>
                                        </p:tav>
                                      </p:tavLst>
                                    </p:anim>
                                    <p:animEffect transition="in" filter="fade">
                                      <p:cBhvr>
                                        <p:cTn id="135" dur="500"/>
                                        <p:tgtEl>
                                          <p:spTgt spid="46"/>
                                        </p:tgtEl>
                                      </p:cBhvr>
                                    </p:animEffect>
                                    <p:anim calcmode="lin" valueType="num">
                                      <p:cBhvr>
                                        <p:cTn id="136" dur="500" fill="hold"/>
                                        <p:tgtEl>
                                          <p:spTgt spid="46"/>
                                        </p:tgtEl>
                                        <p:attrNameLst>
                                          <p:attrName>ppt_x</p:attrName>
                                        </p:attrNameLst>
                                      </p:cBhvr>
                                      <p:tavLst>
                                        <p:tav tm="0">
                                          <p:val>
                                            <p:fltVal val="0.5"/>
                                          </p:val>
                                        </p:tav>
                                        <p:tav tm="100000">
                                          <p:val>
                                            <p:strVal val="#ppt_x"/>
                                          </p:val>
                                        </p:tav>
                                      </p:tavLst>
                                    </p:anim>
                                    <p:anim calcmode="lin" valueType="num">
                                      <p:cBhvr>
                                        <p:cTn id="137" dur="500" fill="hold"/>
                                        <p:tgtEl>
                                          <p:spTgt spid="46"/>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Effect transition="in" filter="fade">
                                      <p:cBhvr>
                                        <p:cTn id="142" dur="500"/>
                                        <p:tgtEl>
                                          <p:spTgt spid="47"/>
                                        </p:tgtEl>
                                      </p:cBhvr>
                                    </p:animEffect>
                                    <p:anim calcmode="lin" valueType="num">
                                      <p:cBhvr>
                                        <p:cTn id="143" dur="500" fill="hold"/>
                                        <p:tgtEl>
                                          <p:spTgt spid="47"/>
                                        </p:tgtEl>
                                        <p:attrNameLst>
                                          <p:attrName>ppt_x</p:attrName>
                                        </p:attrNameLst>
                                      </p:cBhvr>
                                      <p:tavLst>
                                        <p:tav tm="0">
                                          <p:val>
                                            <p:fltVal val="0.5"/>
                                          </p:val>
                                        </p:tav>
                                        <p:tav tm="100000">
                                          <p:val>
                                            <p:strVal val="#ppt_x"/>
                                          </p:val>
                                        </p:tav>
                                      </p:tavLst>
                                    </p:anim>
                                    <p:anim calcmode="lin" valueType="num">
                                      <p:cBhvr>
                                        <p:cTn id="144" dur="500" fill="hold"/>
                                        <p:tgtEl>
                                          <p:spTgt spid="47"/>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fltVal val="0"/>
                                          </p:val>
                                        </p:tav>
                                        <p:tav tm="100000">
                                          <p:val>
                                            <p:strVal val="#ppt_h"/>
                                          </p:val>
                                        </p:tav>
                                      </p:tavLst>
                                    </p:anim>
                                    <p:animEffect transition="in" filter="fade">
                                      <p:cBhvr>
                                        <p:cTn id="149" dur="500"/>
                                        <p:tgtEl>
                                          <p:spTgt spid="48"/>
                                        </p:tgtEl>
                                      </p:cBhvr>
                                    </p:animEffect>
                                    <p:anim calcmode="lin" valueType="num">
                                      <p:cBhvr>
                                        <p:cTn id="150" dur="500" fill="hold"/>
                                        <p:tgtEl>
                                          <p:spTgt spid="48"/>
                                        </p:tgtEl>
                                        <p:attrNameLst>
                                          <p:attrName>ppt_x</p:attrName>
                                        </p:attrNameLst>
                                      </p:cBhvr>
                                      <p:tavLst>
                                        <p:tav tm="0">
                                          <p:val>
                                            <p:fltVal val="0.5"/>
                                          </p:val>
                                        </p:tav>
                                        <p:tav tm="100000">
                                          <p:val>
                                            <p:strVal val="#ppt_x"/>
                                          </p:val>
                                        </p:tav>
                                      </p:tavLst>
                                    </p:anim>
                                    <p:anim calcmode="lin" valueType="num">
                                      <p:cBhvr>
                                        <p:cTn id="151" dur="500" fill="hold"/>
                                        <p:tgtEl>
                                          <p:spTgt spid="48"/>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500" fill="hold"/>
                                        <p:tgtEl>
                                          <p:spTgt spid="49"/>
                                        </p:tgtEl>
                                        <p:attrNameLst>
                                          <p:attrName>ppt_w</p:attrName>
                                        </p:attrNameLst>
                                      </p:cBhvr>
                                      <p:tavLst>
                                        <p:tav tm="0">
                                          <p:val>
                                            <p:fltVal val="0"/>
                                          </p:val>
                                        </p:tav>
                                        <p:tav tm="100000">
                                          <p:val>
                                            <p:strVal val="#ppt_w"/>
                                          </p:val>
                                        </p:tav>
                                      </p:tavLst>
                                    </p:anim>
                                    <p:anim calcmode="lin" valueType="num">
                                      <p:cBhvr>
                                        <p:cTn id="155" dur="500" fill="hold"/>
                                        <p:tgtEl>
                                          <p:spTgt spid="49"/>
                                        </p:tgtEl>
                                        <p:attrNameLst>
                                          <p:attrName>ppt_h</p:attrName>
                                        </p:attrNameLst>
                                      </p:cBhvr>
                                      <p:tavLst>
                                        <p:tav tm="0">
                                          <p:val>
                                            <p:fltVal val="0"/>
                                          </p:val>
                                        </p:tav>
                                        <p:tav tm="100000">
                                          <p:val>
                                            <p:strVal val="#ppt_h"/>
                                          </p:val>
                                        </p:tav>
                                      </p:tavLst>
                                    </p:anim>
                                    <p:animEffect transition="in" filter="fade">
                                      <p:cBhvr>
                                        <p:cTn id="156" dur="500"/>
                                        <p:tgtEl>
                                          <p:spTgt spid="49"/>
                                        </p:tgtEl>
                                      </p:cBhvr>
                                    </p:animEffect>
                                    <p:anim calcmode="lin" valueType="num">
                                      <p:cBhvr>
                                        <p:cTn id="157" dur="500" fill="hold"/>
                                        <p:tgtEl>
                                          <p:spTgt spid="49"/>
                                        </p:tgtEl>
                                        <p:attrNameLst>
                                          <p:attrName>ppt_x</p:attrName>
                                        </p:attrNameLst>
                                      </p:cBhvr>
                                      <p:tavLst>
                                        <p:tav tm="0">
                                          <p:val>
                                            <p:fltVal val="0.5"/>
                                          </p:val>
                                        </p:tav>
                                        <p:tav tm="100000">
                                          <p:val>
                                            <p:strVal val="#ppt_x"/>
                                          </p:val>
                                        </p:tav>
                                      </p:tavLst>
                                    </p:anim>
                                    <p:anim calcmode="lin" valueType="num">
                                      <p:cBhvr>
                                        <p:cTn id="158" dur="500" fill="hold"/>
                                        <p:tgtEl>
                                          <p:spTgt spid="49"/>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 calcmode="lin" valueType="num">
                                      <p:cBhvr>
                                        <p:cTn id="168" dur="500" fill="hold"/>
                                        <p:tgtEl>
                                          <p:spTgt spid="53"/>
                                        </p:tgtEl>
                                        <p:attrNameLst>
                                          <p:attrName>ppt_w</p:attrName>
                                        </p:attrNameLst>
                                      </p:cBhvr>
                                      <p:tavLst>
                                        <p:tav tm="0">
                                          <p:val>
                                            <p:fltVal val="0"/>
                                          </p:val>
                                        </p:tav>
                                        <p:tav tm="100000">
                                          <p:val>
                                            <p:strVal val="#ppt_w"/>
                                          </p:val>
                                        </p:tav>
                                      </p:tavLst>
                                    </p:anim>
                                    <p:anim calcmode="lin" valueType="num">
                                      <p:cBhvr>
                                        <p:cTn id="169" dur="500" fill="hold"/>
                                        <p:tgtEl>
                                          <p:spTgt spid="53"/>
                                        </p:tgtEl>
                                        <p:attrNameLst>
                                          <p:attrName>ppt_h</p:attrName>
                                        </p:attrNameLst>
                                      </p:cBhvr>
                                      <p:tavLst>
                                        <p:tav tm="0">
                                          <p:val>
                                            <p:fltVal val="0"/>
                                          </p:val>
                                        </p:tav>
                                        <p:tav tm="100000">
                                          <p:val>
                                            <p:strVal val="#ppt_h"/>
                                          </p:val>
                                        </p:tav>
                                      </p:tavLst>
                                    </p:anim>
                                    <p:animEffect transition="in" filter="fade">
                                      <p:cBhvr>
                                        <p:cTn id="170" dur="500"/>
                                        <p:tgtEl>
                                          <p:spTgt spid="53"/>
                                        </p:tgtEl>
                                      </p:cBhvr>
                                    </p:animEffect>
                                    <p:anim calcmode="lin" valueType="num">
                                      <p:cBhvr>
                                        <p:cTn id="171" dur="500" fill="hold"/>
                                        <p:tgtEl>
                                          <p:spTgt spid="53"/>
                                        </p:tgtEl>
                                        <p:attrNameLst>
                                          <p:attrName>ppt_x</p:attrName>
                                        </p:attrNameLst>
                                      </p:cBhvr>
                                      <p:tavLst>
                                        <p:tav tm="0">
                                          <p:val>
                                            <p:fltVal val="0.5"/>
                                          </p:val>
                                        </p:tav>
                                        <p:tav tm="100000">
                                          <p:val>
                                            <p:strVal val="#ppt_x"/>
                                          </p:val>
                                        </p:tav>
                                      </p:tavLst>
                                    </p:anim>
                                    <p:anim calcmode="lin" valueType="num">
                                      <p:cBhvr>
                                        <p:cTn id="172" dur="500" fill="hold"/>
                                        <p:tgtEl>
                                          <p:spTgt spid="53"/>
                                        </p:tgtEl>
                                        <p:attrNameLst>
                                          <p:attrName>ppt_y</p:attrName>
                                        </p:attrNameLst>
                                      </p:cBhvr>
                                      <p:tavLst>
                                        <p:tav tm="0">
                                          <p:val>
                                            <p:fltVal val="0.5"/>
                                          </p:val>
                                        </p:tav>
                                        <p:tav tm="100000">
                                          <p:val>
                                            <p:strVal val="#ppt_y"/>
                                          </p:val>
                                        </p:tav>
                                      </p:tavLst>
                                    </p:anim>
                                  </p:childTnLst>
                                </p:cTn>
                              </p:par>
                              <p:par>
                                <p:cTn id="173" presetID="10" presetClass="entr" presetSubtype="0" fill="hold" grpId="0" nodeType="withEffect">
                                  <p:stCondLst>
                                    <p:cond delay="0"/>
                                  </p:stCondLst>
                                  <p:iterate type="wd">
                                    <p:tmPct val="5000"/>
                                  </p:iterate>
                                  <p:childTnLst>
                                    <p:set>
                                      <p:cBhvr>
                                        <p:cTn id="174" dur="1" fill="hold">
                                          <p:stCondLst>
                                            <p:cond delay="0"/>
                                          </p:stCondLst>
                                        </p:cTn>
                                        <p:tgtEl>
                                          <p:spTgt spid="11"/>
                                        </p:tgtEl>
                                        <p:attrNameLst>
                                          <p:attrName>style.visibility</p:attrName>
                                        </p:attrNameLst>
                                      </p:cBhvr>
                                      <p:to>
                                        <p:strVal val="visible"/>
                                      </p:to>
                                    </p:set>
                                    <p:animEffect transition="in" filter="fade">
                                      <p:cBhvr>
                                        <p:cTn id="17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4068604" cy="646331"/>
          </a:xfrm>
          <a:prstGeom prst="rect">
            <a:avLst/>
          </a:prstGeom>
          <a:noFill/>
        </p:spPr>
        <p:txBody>
          <a:bodyPr wrap="square" rtlCol="0">
            <a:spAutoFit/>
          </a:bodyPr>
          <a:lstStyle/>
          <a:p>
            <a:r>
              <a:rPr lang="en-US" altLang="zh-CN" sz="3600" spc="100" dirty="0">
                <a:latin typeface="微软雅黑" panose="020B0503020204020204" pitchFamily="34" charset="-122"/>
                <a:ea typeface="微软雅黑" panose="020B0503020204020204" pitchFamily="34" charset="-122"/>
              </a:rPr>
              <a:t>Solution design</a:t>
            </a:r>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2</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95250" y="553624"/>
            <a:ext cx="2863847" cy="646331"/>
          </a:xfrm>
          <a:prstGeom prst="rect">
            <a:avLst/>
          </a:prstGeom>
          <a:noFill/>
        </p:spPr>
        <p:txBody>
          <a:bodyPr wrap="square" rtlCol="0">
            <a:spAutoFit/>
          </a:bodyPr>
          <a:lstStyle/>
          <a:p>
            <a:pPr algn="ctr"/>
            <a:r>
              <a:rPr lang="en-US" altLang="zh-CN" sz="3600" spc="100" dirty="0">
                <a:latin typeface="微软雅黑" panose="020B0503020204020204" pitchFamily="34" charset="-122"/>
                <a:ea typeface="微软雅黑" panose="020B0503020204020204" pitchFamily="34" charset="-122"/>
              </a:rPr>
              <a:t>Content</a:t>
            </a:r>
            <a:endParaRPr lang="zh-CN" altLang="en-US" sz="3600" spc="1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7418897" y="2165533"/>
            <a:ext cx="3757103"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Problem definition</a:t>
            </a:r>
            <a:endParaRPr lang="zh-CN" altLang="en-US" sz="2800" spc="1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7418898" y="2688753"/>
            <a:ext cx="3127688"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&amp; Objectives</a:t>
            </a:r>
            <a:endParaRPr lang="zh-CN" altLang="en-US" sz="2800" spc="100" dirty="0">
              <a:latin typeface="微软雅黑" panose="020B0503020204020204" pitchFamily="34" charset="-122"/>
              <a:ea typeface="微软雅黑" panose="020B0503020204020204" pitchFamily="34" charset="-122"/>
            </a:endParaRP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3646028"/>
            <a:ext cx="3127688"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Solution design</a:t>
            </a:r>
            <a:endParaRPr lang="zh-CN" altLang="en-US" sz="2800" spc="100" dirty="0">
              <a:latin typeface="微软雅黑" panose="020B0503020204020204" pitchFamily="34" charset="-122"/>
              <a:ea typeface="微软雅黑" panose="020B0503020204020204" pitchFamily="34" charset="-122"/>
            </a:endParaRPr>
          </a:p>
        </p:txBody>
      </p:sp>
      <p:sp>
        <p:nvSpPr>
          <p:cNvPr id="107" name="文本框 106"/>
          <p:cNvSpPr txBox="1"/>
          <p:nvPr/>
        </p:nvSpPr>
        <p:spPr>
          <a:xfrm>
            <a:off x="7418897" y="4884352"/>
            <a:ext cx="3528502" cy="954107"/>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Implementation &amp; Deployment</a:t>
            </a:r>
            <a:endParaRPr lang="zh-CN" altLang="en-US" sz="2800" spc="100" dirty="0">
              <a:latin typeface="微软雅黑" panose="020B0503020204020204" pitchFamily="34" charset="-122"/>
              <a:ea typeface="微软雅黑" panose="020B0503020204020204" pitchFamily="34" charset="-122"/>
            </a:endParaRP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844521" y="1465486"/>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01</a:t>
            </a:r>
            <a:endParaRPr lang="zh-CN" altLang="en-US" sz="2800" spc="1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24340" y="3646028"/>
            <a:ext cx="831963"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02</a:t>
            </a:r>
            <a:endParaRPr lang="zh-CN" altLang="en-US" sz="2800" spc="100" dirty="0">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72631" y="4884352"/>
            <a:ext cx="805457" cy="523220"/>
          </a:xfrm>
          <a:prstGeom prst="rect">
            <a:avLst/>
          </a:prstGeom>
          <a:noFill/>
        </p:spPr>
        <p:txBody>
          <a:bodyPr wrap="square" rtlCol="0">
            <a:spAutoFit/>
          </a:bodyPr>
          <a:lstStyle/>
          <a:p>
            <a:pPr algn="r"/>
            <a:r>
              <a:rPr lang="en-US" altLang="zh-CN" sz="2800" spc="100" dirty="0">
                <a:latin typeface="微软雅黑" panose="020B0503020204020204" pitchFamily="34" charset="-122"/>
                <a:ea typeface="微软雅黑" panose="020B0503020204020204" pitchFamily="34" charset="-122"/>
              </a:rPr>
              <a:t>03</a:t>
            </a:r>
            <a:endParaRPr lang="zh-CN" altLang="en-US" sz="2800"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F0E10D7-C113-935E-9CF6-297FE05F46C6}"/>
              </a:ext>
            </a:extLst>
          </p:cNvPr>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5" name="文本框 4"/>
          <p:cNvSpPr txBox="1"/>
          <p:nvPr/>
        </p:nvSpPr>
        <p:spPr>
          <a:xfrm>
            <a:off x="421996" y="496474"/>
            <a:ext cx="5346543"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运行过程</a:t>
            </a:r>
            <a:endParaRPr lang="zh-CN" altLang="en-US" sz="3200" spc="100" dirty="0">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732439" y="2204173"/>
            <a:ext cx="5045370"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en-US" altLang="zh-CN" sz="2000" b="1" spc="200" dirty="0"/>
              <a:t>Phase I</a:t>
            </a:r>
            <a:endParaRPr lang="zh-CN" altLang="en-US" sz="2000" b="1" spc="200" dirty="0"/>
          </a:p>
        </p:txBody>
      </p:sp>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实施</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阶段</a:t>
              </a:r>
            </a:p>
          </p:txBody>
        </p:sp>
      </p:grpSp>
      <p:sp>
        <p:nvSpPr>
          <p:cNvPr id="4" name="椭圆 3"/>
          <p:cNvSpPr/>
          <p:nvPr/>
        </p:nvSpPr>
        <p:spPr>
          <a:xfrm>
            <a:off x="5113021" y="2259645"/>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cxnSpLocks/>
          </p:cNvCxnSpPr>
          <p:nvPr/>
        </p:nvCxnSpPr>
        <p:spPr>
          <a:xfrm>
            <a:off x="5244556" y="2705531"/>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a:off x="5291727" y="2921181"/>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191944" y="4075821"/>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28323" y="5741046"/>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5263606" y="4422349"/>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310777" y="4637999"/>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768539" y="3921560"/>
            <a:ext cx="385815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en-US" altLang="zh-CN" sz="2000" b="1" spc="200" dirty="0"/>
              <a:t>Phase II</a:t>
            </a:r>
            <a:endParaRPr lang="zh-CN" altLang="en-US" sz="2000" b="1" spc="200" dirty="0"/>
          </a:p>
        </p:txBody>
      </p:sp>
      <p:sp>
        <p:nvSpPr>
          <p:cNvPr id="45" name="文本框 44"/>
          <p:cNvSpPr txBox="1"/>
          <p:nvPr/>
        </p:nvSpPr>
        <p:spPr>
          <a:xfrm>
            <a:off x="5732440" y="5628211"/>
            <a:ext cx="4225630"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en-US" altLang="zh-CN" sz="2000" b="1" spc="200" dirty="0"/>
              <a:t>Phase III</a:t>
            </a:r>
            <a:endParaRPr lang="zh-CN" altLang="en-US" sz="2000" b="1" spc="200" dirty="0"/>
          </a:p>
        </p:txBody>
      </p: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531673" y="864516"/>
            <a:ext cx="7058073" cy="7058073"/>
          </a:xfrm>
          <a:prstGeom prst="rect">
            <a:avLst/>
          </a:prstGeom>
        </p:spPr>
      </p:pic>
      <p:sp>
        <p:nvSpPr>
          <p:cNvPr id="6" name="文本框 5">
            <a:extLst>
              <a:ext uri="{FF2B5EF4-FFF2-40B4-BE49-F238E27FC236}">
                <a16:creationId xmlns:a16="http://schemas.microsoft.com/office/drawing/2014/main" id="{72E866EF-EF45-3C3C-8A0E-CDDD481AFFD3}"/>
              </a:ext>
            </a:extLst>
          </p:cNvPr>
          <p:cNvSpPr txBox="1"/>
          <p:nvPr/>
        </p:nvSpPr>
        <p:spPr>
          <a:xfrm flipH="1">
            <a:off x="7439904" y="2094795"/>
            <a:ext cx="3252598" cy="830997"/>
          </a:xfrm>
          <a:prstGeom prst="rect">
            <a:avLst/>
          </a:prstGeom>
          <a:noFill/>
        </p:spPr>
        <p:txBody>
          <a:bodyPr wrap="square">
            <a:spAutoFit/>
          </a:bodyPr>
          <a:lstStyle/>
          <a:p>
            <a:r>
              <a:rPr lang="en-US" altLang="zh-CN" sz="2400" b="1" spc="200" dirty="0"/>
              <a:t>Smart contract code reproduction</a:t>
            </a:r>
            <a:endParaRPr lang="zh-CN" altLang="en-US" sz="2400" dirty="0"/>
          </a:p>
        </p:txBody>
      </p:sp>
      <p:sp>
        <p:nvSpPr>
          <p:cNvPr id="12" name="文本框 11">
            <a:extLst>
              <a:ext uri="{FF2B5EF4-FFF2-40B4-BE49-F238E27FC236}">
                <a16:creationId xmlns:a16="http://schemas.microsoft.com/office/drawing/2014/main" id="{53BA6910-A2CA-2C8B-E45C-B84C2778AD0F}"/>
              </a:ext>
            </a:extLst>
          </p:cNvPr>
          <p:cNvSpPr txBox="1"/>
          <p:nvPr/>
        </p:nvSpPr>
        <p:spPr>
          <a:xfrm>
            <a:off x="7439904" y="3706116"/>
            <a:ext cx="4225630" cy="830997"/>
          </a:xfrm>
          <a:prstGeom prst="rect">
            <a:avLst/>
          </a:prstGeom>
          <a:noFill/>
        </p:spPr>
        <p:txBody>
          <a:bodyPr wrap="square">
            <a:spAutoFit/>
          </a:bodyPr>
          <a:lstStyle/>
          <a:p>
            <a:r>
              <a:rPr lang="en-US" altLang="zh-CN" sz="2400" b="1" spc="200" dirty="0"/>
              <a:t>Substitution for vulnerability detection</a:t>
            </a:r>
            <a:endParaRPr lang="zh-CN" altLang="en-US" sz="2400" dirty="0"/>
          </a:p>
        </p:txBody>
      </p:sp>
      <p:sp>
        <p:nvSpPr>
          <p:cNvPr id="14" name="文本框 13">
            <a:extLst>
              <a:ext uri="{FF2B5EF4-FFF2-40B4-BE49-F238E27FC236}">
                <a16:creationId xmlns:a16="http://schemas.microsoft.com/office/drawing/2014/main" id="{4AE9D04D-5EAB-483C-141C-6F90D13B94E9}"/>
              </a:ext>
            </a:extLst>
          </p:cNvPr>
          <p:cNvSpPr txBox="1"/>
          <p:nvPr/>
        </p:nvSpPr>
        <p:spPr>
          <a:xfrm>
            <a:off x="7401078" y="5384105"/>
            <a:ext cx="4225630" cy="830997"/>
          </a:xfrm>
          <a:prstGeom prst="rect">
            <a:avLst/>
          </a:prstGeom>
          <a:noFill/>
        </p:spPr>
        <p:txBody>
          <a:bodyPr wrap="square">
            <a:spAutoFit/>
          </a:bodyPr>
          <a:lstStyle/>
          <a:p>
            <a:r>
              <a:rPr lang="en-US" altLang="zh-CN" sz="2400" b="1" spc="200" dirty="0"/>
              <a:t>Bug fixes and bug improvements</a:t>
            </a:r>
            <a:endParaRPr lang="zh-CN" altLang="en-US" sz="2400" dirty="0"/>
          </a:p>
        </p:txBody>
      </p:sp>
      <p:pic>
        <p:nvPicPr>
          <p:cNvPr id="16" name="图片 15">
            <a:extLst>
              <a:ext uri="{FF2B5EF4-FFF2-40B4-BE49-F238E27FC236}">
                <a16:creationId xmlns:a16="http://schemas.microsoft.com/office/drawing/2014/main" id="{C9203D68-2B28-C390-B39F-3CF304DA9F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6552719" y="-1606448"/>
            <a:ext cx="6000000" cy="6000000"/>
          </a:xfrm>
          <a:prstGeom prst="rect">
            <a:avLst/>
          </a:prstGeom>
        </p:spPr>
      </p:pic>
    </p:spTree>
    <p:extLst>
      <p:ext uri="{BB962C8B-B14F-4D97-AF65-F5344CB8AC3E}">
        <p14:creationId xmlns:p14="http://schemas.microsoft.com/office/powerpoint/2010/main" val="1316400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300" fill="hold"/>
                                        <p:tgtEl>
                                          <p:spTgt spid="55"/>
                                        </p:tgtEl>
                                        <p:attrNameLst>
                                          <p:attrName>ppt_w</p:attrName>
                                        </p:attrNameLst>
                                      </p:cBhvr>
                                      <p:tavLst>
                                        <p:tav tm="0">
                                          <p:val>
                                            <p:fltVal val="0"/>
                                          </p:val>
                                        </p:tav>
                                        <p:tav tm="100000">
                                          <p:val>
                                            <p:strVal val="#ppt_w"/>
                                          </p:val>
                                        </p:tav>
                                      </p:tavLst>
                                    </p:anim>
                                    <p:anim calcmode="lin" valueType="num">
                                      <p:cBhvr>
                                        <p:cTn id="8" dur="300" fill="hold"/>
                                        <p:tgtEl>
                                          <p:spTgt spid="55"/>
                                        </p:tgtEl>
                                        <p:attrNameLst>
                                          <p:attrName>ppt_h</p:attrName>
                                        </p:attrNameLst>
                                      </p:cBhvr>
                                      <p:tavLst>
                                        <p:tav tm="0">
                                          <p:val>
                                            <p:fltVal val="0"/>
                                          </p:val>
                                        </p:tav>
                                        <p:tav tm="100000">
                                          <p:val>
                                            <p:strVal val="#ppt_h"/>
                                          </p:val>
                                        </p:tav>
                                      </p:tavLst>
                                    </p:anim>
                                    <p:animEffect transition="in" filter="fade">
                                      <p:cBhvr>
                                        <p:cTn id="9" dur="3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300"/>
                                        <p:tgtEl>
                                          <p:spTgt spid="37"/>
                                        </p:tgtEl>
                                      </p:cBhvr>
                                    </p:animEffect>
                                  </p:childTnLst>
                                </p:cTn>
                              </p:par>
                              <p:par>
                                <p:cTn id="23" presetID="22" presetClass="entr" presetSubtype="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3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4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4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300"/>
                                        <p:tgtEl>
                                          <p:spTgt spid="41"/>
                                        </p:tgtEl>
                                      </p:cBhvr>
                                    </p:animEffect>
                                  </p:childTnLst>
                                </p:cTn>
                              </p:par>
                              <p:par>
                                <p:cTn id="37" presetID="22" presetClass="entr" presetSubtype="1"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3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4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4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38" grpId="0" animBg="1"/>
      <p:bldP spid="39" grpId="0" animBg="1"/>
      <p:bldP spid="4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037EC-AC3A-DE84-DFF6-3EE2A66763FD}"/>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35A73BE7-3C13-2E46-DC73-AF09AC4DEDCA}"/>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369819" y="229279"/>
            <a:ext cx="869701" cy="869701"/>
          </a:xfrm>
          <a:prstGeom prst="rect">
            <a:avLst/>
          </a:prstGeom>
        </p:spPr>
      </p:pic>
      <p:pic>
        <p:nvPicPr>
          <p:cNvPr id="3" name="圖片 4">
            <a:extLst>
              <a:ext uri="{FF2B5EF4-FFF2-40B4-BE49-F238E27FC236}">
                <a16:creationId xmlns:a16="http://schemas.microsoft.com/office/drawing/2014/main" id="{B6C07F96-9637-5081-EFEC-E80C89572F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0400" y="0"/>
            <a:ext cx="7152640" cy="7018541"/>
          </a:xfrm>
          <a:prstGeom prst="rect">
            <a:avLst/>
          </a:prstGeom>
        </p:spPr>
      </p:pic>
      <p:pic>
        <p:nvPicPr>
          <p:cNvPr id="7" name="图片 6" descr="图片包含 户外艺术系列&#10;&#10;描述已自动生成">
            <a:extLst>
              <a:ext uri="{FF2B5EF4-FFF2-40B4-BE49-F238E27FC236}">
                <a16:creationId xmlns:a16="http://schemas.microsoft.com/office/drawing/2014/main" id="{35DECA2B-54DA-049C-00D8-78E2FD0C77E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0" y="1173480"/>
            <a:ext cx="5684520" cy="5684520"/>
          </a:xfrm>
          <a:prstGeom prst="rect">
            <a:avLst/>
          </a:prstGeom>
        </p:spPr>
      </p:pic>
      <p:sp>
        <p:nvSpPr>
          <p:cNvPr id="10" name="文本框 9">
            <a:extLst>
              <a:ext uri="{FF2B5EF4-FFF2-40B4-BE49-F238E27FC236}">
                <a16:creationId xmlns:a16="http://schemas.microsoft.com/office/drawing/2014/main" id="{E4990723-D6D1-D922-E49B-7417C958FE5C}"/>
              </a:ext>
            </a:extLst>
          </p:cNvPr>
          <p:cNvSpPr txBox="1"/>
          <p:nvPr/>
        </p:nvSpPr>
        <p:spPr>
          <a:xfrm>
            <a:off x="1239520" y="340963"/>
            <a:ext cx="6096000" cy="707886"/>
          </a:xfrm>
          <a:prstGeom prst="rect">
            <a:avLst/>
          </a:prstGeom>
          <a:noFill/>
        </p:spPr>
        <p:txBody>
          <a:bodyPr wrap="square">
            <a:spAutoFit/>
          </a:bodyPr>
          <a:lstStyle/>
          <a:p>
            <a:r>
              <a:rPr lang="en-US" altLang="zh-CN" sz="4000" b="1" dirty="0"/>
              <a:t>Project workflow</a:t>
            </a:r>
            <a:endParaRPr lang="zh-CN" altLang="en-US" sz="4000" b="1" dirty="0"/>
          </a:p>
        </p:txBody>
      </p:sp>
    </p:spTree>
    <p:extLst>
      <p:ext uri="{BB962C8B-B14F-4D97-AF65-F5344CB8AC3E}">
        <p14:creationId xmlns:p14="http://schemas.microsoft.com/office/powerpoint/2010/main" val="1788475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36B42-17B9-6C95-2A49-2517F4491F7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CCD28C3-0712-91FB-12E7-786A56C64EDC}"/>
              </a:ext>
            </a:extLst>
          </p:cNvPr>
          <p:cNvSpPr txBox="1"/>
          <p:nvPr/>
        </p:nvSpPr>
        <p:spPr>
          <a:xfrm>
            <a:off x="2842260" y="264440"/>
            <a:ext cx="8069580" cy="646331"/>
          </a:xfrm>
          <a:prstGeom prst="rect">
            <a:avLst/>
          </a:prstGeom>
          <a:noFill/>
        </p:spPr>
        <p:txBody>
          <a:bodyPr wrap="square" rtlCol="0">
            <a:spAutoFit/>
          </a:bodyPr>
          <a:lstStyle/>
          <a:p>
            <a:r>
              <a:rPr lang="en-US" altLang="zh-CN" sz="3600" b="1" spc="100" dirty="0">
                <a:latin typeface="微软雅黑" panose="020B0503020204020204" pitchFamily="34" charset="-122"/>
                <a:ea typeface="微软雅黑" panose="020B0503020204020204" pitchFamily="34" charset="-122"/>
              </a:rPr>
              <a:t>Smart contract reproduction</a:t>
            </a:r>
            <a:endParaRPr lang="zh-CN" altLang="en-US" sz="3600" b="1" spc="1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E05C832-D387-456E-0179-F3C52314821C}"/>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1972559" y="121978"/>
            <a:ext cx="869701" cy="869701"/>
          </a:xfrm>
          <a:prstGeom prst="rect">
            <a:avLst/>
          </a:prstGeom>
        </p:spPr>
      </p:pic>
      <p:pic>
        <p:nvPicPr>
          <p:cNvPr id="15" name="图片 14" descr="图片包含 户外艺术系列&#10;&#10;描述已自动生成">
            <a:extLst>
              <a:ext uri="{FF2B5EF4-FFF2-40B4-BE49-F238E27FC236}">
                <a16:creationId xmlns:a16="http://schemas.microsoft.com/office/drawing/2014/main" id="{3B7D7FA5-673B-ADB7-F7B6-701D3C3E77CB}"/>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0" y="1173480"/>
            <a:ext cx="5684520" cy="5684520"/>
          </a:xfrm>
          <a:prstGeom prst="rect">
            <a:avLst/>
          </a:prstGeom>
        </p:spPr>
      </p:pic>
      <p:sp>
        <p:nvSpPr>
          <p:cNvPr id="8" name="文本框 7">
            <a:extLst>
              <a:ext uri="{FF2B5EF4-FFF2-40B4-BE49-F238E27FC236}">
                <a16:creationId xmlns:a16="http://schemas.microsoft.com/office/drawing/2014/main" id="{6699704C-1947-242A-C9B2-DB0C01D03B15}"/>
              </a:ext>
            </a:extLst>
          </p:cNvPr>
          <p:cNvSpPr txBox="1"/>
          <p:nvPr/>
        </p:nvSpPr>
        <p:spPr>
          <a:xfrm>
            <a:off x="3244600" y="961860"/>
            <a:ext cx="8662920" cy="707886"/>
          </a:xfrm>
          <a:prstGeom prst="rect">
            <a:avLst/>
          </a:prstGeom>
          <a:noFill/>
        </p:spPr>
        <p:txBody>
          <a:bodyPr wrap="square">
            <a:spAutoFit/>
          </a:bodyPr>
          <a:lstStyle/>
          <a:p>
            <a:r>
              <a:rPr lang="en-US" altLang="zh-CN" sz="2000" b="1" spc="100" dirty="0">
                <a:latin typeface="微软雅黑" panose="020B0503020204020204" pitchFamily="34" charset="-122"/>
                <a:ea typeface="微软雅黑" panose="020B0503020204020204" pitchFamily="34" charset="-122"/>
              </a:rPr>
              <a:t>1. Find a smart contract with a vulnerability (corresponding to the file on GitHub)</a:t>
            </a:r>
          </a:p>
        </p:txBody>
      </p:sp>
      <p:pic>
        <p:nvPicPr>
          <p:cNvPr id="5" name="图片 4">
            <a:extLst>
              <a:ext uri="{FF2B5EF4-FFF2-40B4-BE49-F238E27FC236}">
                <a16:creationId xmlns:a16="http://schemas.microsoft.com/office/drawing/2014/main" id="{413F5E0B-8B9E-B083-8F33-F13448776C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040" y="2522099"/>
            <a:ext cx="5966388" cy="4282622"/>
          </a:xfrm>
          <a:prstGeom prst="rect">
            <a:avLst/>
          </a:prstGeom>
        </p:spPr>
      </p:pic>
      <p:sp>
        <p:nvSpPr>
          <p:cNvPr id="6" name="文本框 5">
            <a:extLst>
              <a:ext uri="{FF2B5EF4-FFF2-40B4-BE49-F238E27FC236}">
                <a16:creationId xmlns:a16="http://schemas.microsoft.com/office/drawing/2014/main" id="{4A771F30-DCC2-BBCC-49C9-181E967C0C79}"/>
              </a:ext>
            </a:extLst>
          </p:cNvPr>
          <p:cNvSpPr txBox="1"/>
          <p:nvPr/>
        </p:nvSpPr>
        <p:spPr>
          <a:xfrm>
            <a:off x="3244600" y="1851547"/>
            <a:ext cx="6094070" cy="400110"/>
          </a:xfrm>
          <a:prstGeom prst="rect">
            <a:avLst/>
          </a:prstGeom>
          <a:noFill/>
        </p:spPr>
        <p:txBody>
          <a:bodyPr wrap="square">
            <a:spAutoFit/>
          </a:bodyPr>
          <a:lstStyle/>
          <a:p>
            <a:r>
              <a:rPr lang="en-US" altLang="zh-CN" sz="2000" b="1" spc="100" dirty="0">
                <a:latin typeface="微软雅黑" panose="020B0503020204020204" pitchFamily="34" charset="-122"/>
                <a:ea typeface="微软雅黑" panose="020B0503020204020204" pitchFamily="34" charset="-122"/>
              </a:rPr>
              <a:t>2. Write a first-generation smart contract</a:t>
            </a:r>
          </a:p>
        </p:txBody>
      </p:sp>
    </p:spTree>
    <p:extLst>
      <p:ext uri="{BB962C8B-B14F-4D97-AF65-F5344CB8AC3E}">
        <p14:creationId xmlns:p14="http://schemas.microsoft.com/office/powerpoint/2010/main" val="3731507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7516" y="479236"/>
            <a:ext cx="11694484" cy="584775"/>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Code Instrumentation Tool (Find Vulnerabilities)</a:t>
            </a:r>
            <a:endParaRPr lang="zh-CN" altLang="en-US" sz="3200" b="1" spc="100" dirty="0">
              <a:latin typeface="微软雅黑" panose="020B0503020204020204" pitchFamily="34" charset="-122"/>
              <a:ea typeface="微软雅黑" panose="020B0503020204020204" pitchFamily="34" charset="-122"/>
            </a:endParaRP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2693116" y="1619068"/>
            <a:ext cx="5767229" cy="5767229"/>
          </a:xfrm>
          <a:prstGeom prst="rect">
            <a:avLst/>
          </a:prstGeom>
        </p:spPr>
      </p:pic>
      <p:pic>
        <p:nvPicPr>
          <p:cNvPr id="2" name="图片 1">
            <a:extLst>
              <a:ext uri="{FF2B5EF4-FFF2-40B4-BE49-F238E27FC236}">
                <a16:creationId xmlns:a16="http://schemas.microsoft.com/office/drawing/2014/main" id="{2E24DC58-6F93-F790-3D77-F915D60243D9}"/>
              </a:ext>
            </a:extLst>
          </p:cNvPr>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pic>
        <p:nvPicPr>
          <p:cNvPr id="6" name="图片 5">
            <a:extLst>
              <a:ext uri="{FF2B5EF4-FFF2-40B4-BE49-F238E27FC236}">
                <a16:creationId xmlns:a16="http://schemas.microsoft.com/office/drawing/2014/main" id="{2F775F4E-5597-8F57-8E26-0C1F381BC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302" y="3744195"/>
            <a:ext cx="5191125" cy="2762250"/>
          </a:xfrm>
          <a:prstGeom prst="rect">
            <a:avLst/>
          </a:prstGeom>
        </p:spPr>
      </p:pic>
      <p:pic>
        <p:nvPicPr>
          <p:cNvPr id="9" name="图片 8">
            <a:extLst>
              <a:ext uri="{FF2B5EF4-FFF2-40B4-BE49-F238E27FC236}">
                <a16:creationId xmlns:a16="http://schemas.microsoft.com/office/drawing/2014/main" id="{7A11A4CC-B2D7-D81F-9A28-F60F85047A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9951" y="1259621"/>
            <a:ext cx="4719351" cy="2169379"/>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D897D305-8C3A-CFE9-938A-E085001E2F53}"/>
                  </a:ext>
                </a:extLst>
              </p14:cNvPr>
              <p14:cNvContentPartPr/>
              <p14:nvPr/>
            </p14:nvContentPartPr>
            <p14:xfrm>
              <a:off x="4560293" y="1895965"/>
              <a:ext cx="4147920" cy="2778480"/>
            </p14:xfrm>
          </p:contentPart>
        </mc:Choice>
        <mc:Fallback xmlns="">
          <p:pic>
            <p:nvPicPr>
              <p:cNvPr id="10" name="墨迹 9">
                <a:extLst>
                  <a:ext uri="{FF2B5EF4-FFF2-40B4-BE49-F238E27FC236}">
                    <a16:creationId xmlns:a16="http://schemas.microsoft.com/office/drawing/2014/main" id="{D897D305-8C3A-CFE9-938A-E085001E2F53}"/>
                  </a:ext>
                </a:extLst>
              </p:cNvPr>
              <p:cNvPicPr/>
              <p:nvPr/>
            </p:nvPicPr>
            <p:blipFill>
              <a:blip r:embed="rId9"/>
              <a:stretch>
                <a:fillRect/>
              </a:stretch>
            </p:blipFill>
            <p:spPr>
              <a:xfrm>
                <a:off x="4554173" y="1889845"/>
                <a:ext cx="4160160" cy="279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8531D746-3D79-66CE-25E9-DB933D04F13B}"/>
                  </a:ext>
                </a:extLst>
              </p14:cNvPr>
              <p14:cNvContentPartPr/>
              <p14:nvPr/>
            </p14:nvContentPartPr>
            <p14:xfrm>
              <a:off x="8507333" y="4351885"/>
              <a:ext cx="378000" cy="366840"/>
            </p14:xfrm>
          </p:contentPart>
        </mc:Choice>
        <mc:Fallback xmlns="">
          <p:pic>
            <p:nvPicPr>
              <p:cNvPr id="13" name="墨迹 12">
                <a:extLst>
                  <a:ext uri="{FF2B5EF4-FFF2-40B4-BE49-F238E27FC236}">
                    <a16:creationId xmlns:a16="http://schemas.microsoft.com/office/drawing/2014/main" id="{8531D746-3D79-66CE-25E9-DB933D04F13B}"/>
                  </a:ext>
                </a:extLst>
              </p:cNvPr>
              <p:cNvPicPr/>
              <p:nvPr/>
            </p:nvPicPr>
            <p:blipFill>
              <a:blip r:embed="rId11"/>
              <a:stretch>
                <a:fillRect/>
              </a:stretch>
            </p:blipFill>
            <p:spPr>
              <a:xfrm>
                <a:off x="8501213" y="4345765"/>
                <a:ext cx="390240" cy="379080"/>
              </a:xfrm>
              <a:prstGeom prst="rect">
                <a:avLst/>
              </a:prstGeom>
            </p:spPr>
          </p:pic>
        </mc:Fallback>
      </mc:AlternateContent>
      <p:grpSp>
        <p:nvGrpSpPr>
          <p:cNvPr id="24" name="组合 23">
            <a:extLst>
              <a:ext uri="{FF2B5EF4-FFF2-40B4-BE49-F238E27FC236}">
                <a16:creationId xmlns:a16="http://schemas.microsoft.com/office/drawing/2014/main" id="{2D6194F3-8617-4184-1D84-E1D1A191144A}"/>
              </a:ext>
            </a:extLst>
          </p:cNvPr>
          <p:cNvGrpSpPr/>
          <p:nvPr/>
        </p:nvGrpSpPr>
        <p:grpSpPr>
          <a:xfrm>
            <a:off x="7203878" y="1508888"/>
            <a:ext cx="1857240" cy="915480"/>
            <a:chOff x="6527693" y="740365"/>
            <a:chExt cx="1857240" cy="915480"/>
          </a:xfrm>
        </p:grpSpPr>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81A53EF2-305D-E375-8B71-C3A46FD0FD97}"/>
                    </a:ext>
                  </a:extLst>
                </p14:cNvPr>
                <p14:cNvContentPartPr/>
                <p14:nvPr/>
              </p14:nvContentPartPr>
              <p14:xfrm>
                <a:off x="6608693" y="740365"/>
                <a:ext cx="264600" cy="776520"/>
              </p14:xfrm>
            </p:contentPart>
          </mc:Choice>
          <mc:Fallback xmlns="">
            <p:pic>
              <p:nvPicPr>
                <p:cNvPr id="14" name="墨迹 13">
                  <a:extLst>
                    <a:ext uri="{FF2B5EF4-FFF2-40B4-BE49-F238E27FC236}">
                      <a16:creationId xmlns:a16="http://schemas.microsoft.com/office/drawing/2014/main" id="{81A53EF2-305D-E375-8B71-C3A46FD0FD97}"/>
                    </a:ext>
                  </a:extLst>
                </p:cNvPr>
                <p:cNvPicPr/>
                <p:nvPr/>
              </p:nvPicPr>
              <p:blipFill>
                <a:blip r:embed="rId13"/>
                <a:stretch>
                  <a:fillRect/>
                </a:stretch>
              </p:blipFill>
              <p:spPr>
                <a:xfrm>
                  <a:off x="6602573" y="734245"/>
                  <a:ext cx="27684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747F38A4-2431-2ED9-44E8-D2B501B3FB9C}"/>
                    </a:ext>
                  </a:extLst>
                </p14:cNvPr>
                <p14:cNvContentPartPr/>
                <p14:nvPr/>
              </p14:nvContentPartPr>
              <p14:xfrm>
                <a:off x="6690413" y="749365"/>
                <a:ext cx="304200" cy="211680"/>
              </p14:xfrm>
            </p:contentPart>
          </mc:Choice>
          <mc:Fallback xmlns="">
            <p:pic>
              <p:nvPicPr>
                <p:cNvPr id="15" name="墨迹 14">
                  <a:extLst>
                    <a:ext uri="{FF2B5EF4-FFF2-40B4-BE49-F238E27FC236}">
                      <a16:creationId xmlns:a16="http://schemas.microsoft.com/office/drawing/2014/main" id="{747F38A4-2431-2ED9-44E8-D2B501B3FB9C}"/>
                    </a:ext>
                  </a:extLst>
                </p:cNvPr>
                <p:cNvPicPr/>
                <p:nvPr/>
              </p:nvPicPr>
              <p:blipFill>
                <a:blip r:embed="rId15"/>
                <a:stretch>
                  <a:fillRect/>
                </a:stretch>
              </p:blipFill>
              <p:spPr>
                <a:xfrm>
                  <a:off x="6684293" y="743245"/>
                  <a:ext cx="3164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E287AEEF-B01B-000C-5F0F-B29F60190461}"/>
                    </a:ext>
                  </a:extLst>
                </p14:cNvPr>
                <p14:cNvContentPartPr/>
                <p14:nvPr/>
              </p14:nvContentPartPr>
              <p14:xfrm>
                <a:off x="6527693" y="1067965"/>
                <a:ext cx="588240" cy="399600"/>
              </p14:xfrm>
            </p:contentPart>
          </mc:Choice>
          <mc:Fallback xmlns="">
            <p:pic>
              <p:nvPicPr>
                <p:cNvPr id="16" name="墨迹 15">
                  <a:extLst>
                    <a:ext uri="{FF2B5EF4-FFF2-40B4-BE49-F238E27FC236}">
                      <a16:creationId xmlns:a16="http://schemas.microsoft.com/office/drawing/2014/main" id="{E287AEEF-B01B-000C-5F0F-B29F60190461}"/>
                    </a:ext>
                  </a:extLst>
                </p:cNvPr>
                <p:cNvPicPr/>
                <p:nvPr/>
              </p:nvPicPr>
              <p:blipFill>
                <a:blip r:embed="rId17"/>
                <a:stretch>
                  <a:fillRect/>
                </a:stretch>
              </p:blipFill>
              <p:spPr>
                <a:xfrm>
                  <a:off x="6521573" y="1061845"/>
                  <a:ext cx="6004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DFDE1746-EC04-9147-02F7-750A37759050}"/>
                    </a:ext>
                  </a:extLst>
                </p14:cNvPr>
                <p14:cNvContentPartPr/>
                <p14:nvPr/>
              </p14:nvContentPartPr>
              <p14:xfrm>
                <a:off x="7106933" y="812725"/>
                <a:ext cx="284760" cy="55440"/>
              </p14:xfrm>
            </p:contentPart>
          </mc:Choice>
          <mc:Fallback xmlns="">
            <p:pic>
              <p:nvPicPr>
                <p:cNvPr id="17" name="墨迹 16">
                  <a:extLst>
                    <a:ext uri="{FF2B5EF4-FFF2-40B4-BE49-F238E27FC236}">
                      <a16:creationId xmlns:a16="http://schemas.microsoft.com/office/drawing/2014/main" id="{DFDE1746-EC04-9147-02F7-750A37759050}"/>
                    </a:ext>
                  </a:extLst>
                </p:cNvPr>
                <p:cNvPicPr/>
                <p:nvPr/>
              </p:nvPicPr>
              <p:blipFill>
                <a:blip r:embed="rId19"/>
                <a:stretch>
                  <a:fillRect/>
                </a:stretch>
              </p:blipFill>
              <p:spPr>
                <a:xfrm>
                  <a:off x="7100813" y="806605"/>
                  <a:ext cx="2970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DB933798-3AEF-4D57-2578-1568C27860DF}"/>
                    </a:ext>
                  </a:extLst>
                </p14:cNvPr>
                <p14:cNvContentPartPr/>
                <p14:nvPr/>
              </p14:nvContentPartPr>
              <p14:xfrm>
                <a:off x="7250573" y="879325"/>
                <a:ext cx="89280" cy="586800"/>
              </p14:xfrm>
            </p:contentPart>
          </mc:Choice>
          <mc:Fallback xmlns="">
            <p:pic>
              <p:nvPicPr>
                <p:cNvPr id="18" name="墨迹 17">
                  <a:extLst>
                    <a:ext uri="{FF2B5EF4-FFF2-40B4-BE49-F238E27FC236}">
                      <a16:creationId xmlns:a16="http://schemas.microsoft.com/office/drawing/2014/main" id="{DB933798-3AEF-4D57-2578-1568C27860DF}"/>
                    </a:ext>
                  </a:extLst>
                </p:cNvPr>
                <p:cNvPicPr/>
                <p:nvPr/>
              </p:nvPicPr>
              <p:blipFill>
                <a:blip r:embed="rId21"/>
                <a:stretch>
                  <a:fillRect/>
                </a:stretch>
              </p:blipFill>
              <p:spPr>
                <a:xfrm>
                  <a:off x="7244453" y="873205"/>
                  <a:ext cx="10152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54874573-731E-6944-DC98-88313388BC1A}"/>
                    </a:ext>
                  </a:extLst>
                </p14:cNvPr>
                <p14:cNvContentPartPr/>
                <p14:nvPr/>
              </p14:nvContentPartPr>
              <p14:xfrm>
                <a:off x="7812893" y="740365"/>
                <a:ext cx="291240" cy="360"/>
              </p14:xfrm>
            </p:contentPart>
          </mc:Choice>
          <mc:Fallback xmlns="">
            <p:pic>
              <p:nvPicPr>
                <p:cNvPr id="19" name="墨迹 18">
                  <a:extLst>
                    <a:ext uri="{FF2B5EF4-FFF2-40B4-BE49-F238E27FC236}">
                      <a16:creationId xmlns:a16="http://schemas.microsoft.com/office/drawing/2014/main" id="{54874573-731E-6944-DC98-88313388BC1A}"/>
                    </a:ext>
                  </a:extLst>
                </p:cNvPr>
                <p:cNvPicPr/>
                <p:nvPr/>
              </p:nvPicPr>
              <p:blipFill>
                <a:blip r:embed="rId23"/>
                <a:stretch>
                  <a:fillRect/>
                </a:stretch>
              </p:blipFill>
              <p:spPr>
                <a:xfrm>
                  <a:off x="7806773" y="734245"/>
                  <a:ext cx="303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4D9ADCE1-942B-ACEF-B457-26A4106E6C38}"/>
                    </a:ext>
                  </a:extLst>
                </p14:cNvPr>
                <p14:cNvContentPartPr/>
                <p14:nvPr/>
              </p14:nvContentPartPr>
              <p14:xfrm>
                <a:off x="7615973" y="1104685"/>
                <a:ext cx="741240" cy="189360"/>
              </p14:xfrm>
            </p:contentPart>
          </mc:Choice>
          <mc:Fallback xmlns="">
            <p:pic>
              <p:nvPicPr>
                <p:cNvPr id="20" name="墨迹 19">
                  <a:extLst>
                    <a:ext uri="{FF2B5EF4-FFF2-40B4-BE49-F238E27FC236}">
                      <a16:creationId xmlns:a16="http://schemas.microsoft.com/office/drawing/2014/main" id="{4D9ADCE1-942B-ACEF-B457-26A4106E6C38}"/>
                    </a:ext>
                  </a:extLst>
                </p:cNvPr>
                <p:cNvPicPr/>
                <p:nvPr/>
              </p:nvPicPr>
              <p:blipFill>
                <a:blip r:embed="rId25"/>
                <a:stretch>
                  <a:fillRect/>
                </a:stretch>
              </p:blipFill>
              <p:spPr>
                <a:xfrm>
                  <a:off x="7609853" y="1098565"/>
                  <a:ext cx="7534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墨迹 21">
                  <a:extLst>
                    <a:ext uri="{FF2B5EF4-FFF2-40B4-BE49-F238E27FC236}">
                      <a16:creationId xmlns:a16="http://schemas.microsoft.com/office/drawing/2014/main" id="{59117FF5-AA23-526B-3F90-673DC9D42353}"/>
                    </a:ext>
                  </a:extLst>
                </p14:cNvPr>
                <p14:cNvContentPartPr/>
                <p14:nvPr/>
              </p14:nvContentPartPr>
              <p14:xfrm>
                <a:off x="7940333" y="844765"/>
                <a:ext cx="36360" cy="601920"/>
              </p14:xfrm>
            </p:contentPart>
          </mc:Choice>
          <mc:Fallback xmlns="">
            <p:pic>
              <p:nvPicPr>
                <p:cNvPr id="22" name="墨迹 21">
                  <a:extLst>
                    <a:ext uri="{FF2B5EF4-FFF2-40B4-BE49-F238E27FC236}">
                      <a16:creationId xmlns:a16="http://schemas.microsoft.com/office/drawing/2014/main" id="{59117FF5-AA23-526B-3F90-673DC9D42353}"/>
                    </a:ext>
                  </a:extLst>
                </p:cNvPr>
                <p:cNvPicPr/>
                <p:nvPr/>
              </p:nvPicPr>
              <p:blipFill>
                <a:blip r:embed="rId27"/>
                <a:stretch>
                  <a:fillRect/>
                </a:stretch>
              </p:blipFill>
              <p:spPr>
                <a:xfrm>
                  <a:off x="7934213" y="838645"/>
                  <a:ext cx="4860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墨迹 22">
                  <a:extLst>
                    <a:ext uri="{FF2B5EF4-FFF2-40B4-BE49-F238E27FC236}">
                      <a16:creationId xmlns:a16="http://schemas.microsoft.com/office/drawing/2014/main" id="{98C9F059-5691-2D54-879B-7C552417F3E6}"/>
                    </a:ext>
                  </a:extLst>
                </p14:cNvPr>
                <p14:cNvContentPartPr/>
                <p14:nvPr/>
              </p14:nvContentPartPr>
              <p14:xfrm>
                <a:off x="8171813" y="867805"/>
                <a:ext cx="213120" cy="788040"/>
              </p14:xfrm>
            </p:contentPart>
          </mc:Choice>
          <mc:Fallback xmlns="">
            <p:pic>
              <p:nvPicPr>
                <p:cNvPr id="23" name="墨迹 22">
                  <a:extLst>
                    <a:ext uri="{FF2B5EF4-FFF2-40B4-BE49-F238E27FC236}">
                      <a16:creationId xmlns:a16="http://schemas.microsoft.com/office/drawing/2014/main" id="{98C9F059-5691-2D54-879B-7C552417F3E6}"/>
                    </a:ext>
                  </a:extLst>
                </p:cNvPr>
                <p:cNvPicPr/>
                <p:nvPr/>
              </p:nvPicPr>
              <p:blipFill>
                <a:blip r:embed="rId29"/>
                <a:stretch>
                  <a:fillRect/>
                </a:stretch>
              </p:blipFill>
              <p:spPr>
                <a:xfrm>
                  <a:off x="8165693" y="861685"/>
                  <a:ext cx="225360" cy="800280"/>
                </a:xfrm>
                <a:prstGeom prst="rect">
                  <a:avLst/>
                </a:prstGeom>
              </p:spPr>
            </p:pic>
          </mc:Fallback>
        </mc:AlternateContent>
      </p:grpSp>
    </p:spTree>
    <p:extLst>
      <p:ext uri="{BB962C8B-B14F-4D97-AF65-F5344CB8AC3E}">
        <p14:creationId xmlns:p14="http://schemas.microsoft.com/office/powerpoint/2010/main" val="22942845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8" name="PA_矩形 7"/>
          <p:cNvSpPr/>
          <p:nvPr>
            <p:custDataLst>
              <p:tags r:id="rId1"/>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54635" y="4993929"/>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14"/>
          <p:cNvSpPr txBox="1"/>
          <p:nvPr>
            <p:custDataLst>
              <p:tags r:id="rId2"/>
            </p:custDataLst>
          </p:nvPr>
        </p:nvSpPr>
        <p:spPr>
          <a:xfrm>
            <a:off x="490200" y="47383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en-US" altLang="zh-CN" sz="2800" b="1" spc="400" dirty="0">
                <a:solidFill>
                  <a:schemeClr val="tx1"/>
                </a:solidFill>
              </a:rPr>
              <a:t>Fix bugs</a:t>
            </a:r>
            <a:endParaRPr lang="zh-CN" altLang="en-US" sz="2800" b="1" spc="400" dirty="0">
              <a:solidFill>
                <a:schemeClr val="tx1"/>
              </a:solidFill>
            </a:endParaRPr>
          </a:p>
        </p:txBody>
      </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pic>
        <p:nvPicPr>
          <p:cNvPr id="4" name="图片 3">
            <a:extLst>
              <a:ext uri="{FF2B5EF4-FFF2-40B4-BE49-F238E27FC236}">
                <a16:creationId xmlns:a16="http://schemas.microsoft.com/office/drawing/2014/main" id="{C4981457-6F3D-EE2E-DDCB-B8133B447A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56" y="1155834"/>
            <a:ext cx="6688530" cy="2547139"/>
          </a:xfrm>
          <a:prstGeom prst="rect">
            <a:avLst/>
          </a:prstGeom>
        </p:spPr>
      </p:pic>
    </p:spTree>
    <p:extLst>
      <p:ext uri="{BB962C8B-B14F-4D97-AF65-F5344CB8AC3E}">
        <p14:creationId xmlns:p14="http://schemas.microsoft.com/office/powerpoint/2010/main" val="4032754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8366B-7868-3925-6D3B-C014C122F1A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4478F45-52A0-C66D-BC70-5D5A59E23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8" name="PA_矩形 7">
            <a:extLst>
              <a:ext uri="{FF2B5EF4-FFF2-40B4-BE49-F238E27FC236}">
                <a16:creationId xmlns:a16="http://schemas.microsoft.com/office/drawing/2014/main" id="{C2D43323-4541-8B63-C5CD-9B6437B2DA7E}"/>
              </a:ext>
            </a:extLst>
          </p:cNvPr>
          <p:cNvSpPr/>
          <p:nvPr>
            <p:custDataLst>
              <p:tags r:id="rId1"/>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805E9C8-5B7A-A397-DB00-ADBE58756361}"/>
              </a:ext>
            </a:extLst>
          </p:cNvPr>
          <p:cNvSpPr/>
          <p:nvPr/>
        </p:nvSpPr>
        <p:spPr>
          <a:xfrm>
            <a:off x="4554635" y="4993929"/>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14">
            <a:extLst>
              <a:ext uri="{FF2B5EF4-FFF2-40B4-BE49-F238E27FC236}">
                <a16:creationId xmlns:a16="http://schemas.microsoft.com/office/drawing/2014/main" id="{770783CD-E3C4-779D-9B03-4D71834426D3}"/>
              </a:ext>
            </a:extLst>
          </p:cNvPr>
          <p:cNvSpPr txBox="1"/>
          <p:nvPr>
            <p:custDataLst>
              <p:tags r:id="rId2"/>
            </p:custDataLst>
          </p:nvPr>
        </p:nvSpPr>
        <p:spPr>
          <a:xfrm>
            <a:off x="490200" y="47383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en-US" altLang="zh-CN" sz="2800" b="1" spc="400" dirty="0">
                <a:solidFill>
                  <a:schemeClr val="tx1"/>
                </a:solidFill>
              </a:rPr>
              <a:t>Fix bugs</a:t>
            </a:r>
            <a:endParaRPr lang="zh-CN" altLang="en-US" sz="2800" b="1" spc="400" dirty="0">
              <a:solidFill>
                <a:schemeClr val="tx1"/>
              </a:solidFill>
            </a:endParaRPr>
          </a:p>
        </p:txBody>
      </p:sp>
      <p:pic>
        <p:nvPicPr>
          <p:cNvPr id="25" name="图片 24">
            <a:extLst>
              <a:ext uri="{FF2B5EF4-FFF2-40B4-BE49-F238E27FC236}">
                <a16:creationId xmlns:a16="http://schemas.microsoft.com/office/drawing/2014/main" id="{FC34CB75-547A-FB0C-26A7-60910FED39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pic>
        <p:nvPicPr>
          <p:cNvPr id="2052" name="图片 1">
            <a:extLst>
              <a:ext uri="{FF2B5EF4-FFF2-40B4-BE49-F238E27FC236}">
                <a16:creationId xmlns:a16="http://schemas.microsoft.com/office/drawing/2014/main" id="{8B729358-AAC0-51A9-1F75-D66CD3B4C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213" y="3682242"/>
            <a:ext cx="5237943" cy="313482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89EAE60-DFF6-480C-44BC-B4CEC0CCB560}"/>
              </a:ext>
            </a:extLst>
          </p:cNvPr>
          <p:cNvSpPr txBox="1"/>
          <p:nvPr/>
        </p:nvSpPr>
        <p:spPr>
          <a:xfrm>
            <a:off x="95250" y="997054"/>
            <a:ext cx="9902190" cy="3170099"/>
          </a:xfrm>
          <a:prstGeom prst="rect">
            <a:avLst/>
          </a:prstGeom>
          <a:noFill/>
        </p:spPr>
        <p:txBody>
          <a:bodyPr wrap="square">
            <a:spAutoFit/>
          </a:bodyPr>
          <a:lstStyle/>
          <a:p>
            <a:pPr lvl="0" eaLnBrk="0" fontAlgn="base" hangingPunct="0">
              <a:spcBef>
                <a:spcPct val="0"/>
              </a:spcBef>
              <a:spcAft>
                <a:spcPct val="0"/>
              </a:spcAft>
            </a:pPr>
            <a:r>
              <a:rPr lang="en-US" altLang="zh-CN" sz="2000" dirty="0">
                <a:latin typeface="Cascadia Code" panose="020B0609020000020004" pitchFamily="49" charset="0"/>
                <a:ea typeface="宋体" panose="02010600030101010101" pitchFamily="2" charset="-122"/>
                <a:cs typeface="Cascadia Code" panose="020B0609020000020004" pitchFamily="49" charset="0"/>
              </a:rPr>
              <a:t>Follows ERC-20 standards
Develop a proposed cryptocurrency</a:t>
            </a:r>
          </a:p>
          <a:p>
            <a:pPr lvl="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hlinkClick r:id="rId7"/>
              </a:rPr>
              <a:t>https://github.com/RockyRori/f42/tree/main/contract</a:t>
            </a: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lvl="0" eaLnBrk="0" fontAlgn="base" hangingPunct="0">
              <a:spcBef>
                <a:spcPct val="0"/>
              </a:spcBef>
              <a:spcAft>
                <a:spcPct val="0"/>
              </a:spcAft>
            </a:pPr>
            <a:r>
              <a:rPr lang="en-US" altLang="zh-CN" sz="2000" dirty="0">
                <a:latin typeface="Cascadia Code" panose="020B0609020000020004" pitchFamily="49" charset="0"/>
                <a:ea typeface="宋体" panose="02010600030101010101" pitchFamily="2" charset="-122"/>
                <a:cs typeface="Cascadia Code" panose="020B0609020000020004" pitchFamily="49" charset="0"/>
              </a:rPr>
              <a:t>See what's wrong with this simple cryptocurrency under the ERC-20 standard
Check using the tools provided by the teacher during the lesson</a:t>
            </a:r>
          </a:p>
          <a:p>
            <a:pPr lvl="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hlinkClick r:id="rId8"/>
              </a:rPr>
              <a:t>https://lms.ln.edu.hk/mod/resource/view.php?id=739976</a:t>
            </a: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lvl="0" eaLnBrk="0" fontAlgn="base" hangingPunct="0">
              <a:spcBef>
                <a:spcPct val="0"/>
              </a:spcBef>
              <a:spcAft>
                <a:spcPct val="0"/>
              </a:spcAft>
            </a:pPr>
            <a:r>
              <a:rPr lang="en-US" altLang="zh-CN" sz="2000" dirty="0">
                <a:latin typeface="Calibri" panose="020F0502020204030204" pitchFamily="34" charset="0"/>
                <a:ea typeface="宋体" panose="02010600030101010101" pitchFamily="2" charset="-122"/>
                <a:cs typeface="Times New Roman" panose="02020603050405020304" pitchFamily="18" charset="0"/>
              </a:rPr>
              <a:t>Check in turn according to the documents provided by the teacher</a:t>
            </a:r>
          </a:p>
          <a:p>
            <a:pPr lvl="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hlinkClick r:id="rId9"/>
              </a:rPr>
              <a:t>https://github.com/OWASP/www-project-smart-contract-top-10/tree/main/2023/en/src</a:t>
            </a:r>
            <a:endParaRPr kumimoji="0" lang="en-US" altLang="zh-CN" sz="4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929551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4028263" cy="1754326"/>
          </a:xfrm>
          <a:prstGeom prst="rect">
            <a:avLst/>
          </a:prstGeom>
          <a:noFill/>
        </p:spPr>
        <p:txBody>
          <a:bodyPr wrap="square" rtlCol="0">
            <a:spAutoFit/>
          </a:bodyPr>
          <a:lstStyle/>
          <a:p>
            <a:r>
              <a:rPr lang="en-US" altLang="zh-CN" sz="3600" spc="100" dirty="0">
                <a:latin typeface="微软雅黑" panose="020B0503020204020204" pitchFamily="34" charset="-122"/>
                <a:ea typeface="微软雅黑" panose="020B0503020204020204" pitchFamily="34" charset="-122"/>
              </a:rPr>
              <a:t>Implementation &amp; Deployment</a:t>
            </a:r>
            <a:endParaRPr lang="zh-CN" altLang="en-US" sz="3600" spc="100" dirty="0">
              <a:latin typeface="微软雅黑" panose="020B0503020204020204" pitchFamily="34" charset="-122"/>
              <a:ea typeface="微软雅黑" panose="020B0503020204020204" pitchFamily="34" charset="-122"/>
            </a:endParaRPr>
          </a:p>
          <a:p>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3</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1674645" y="610039"/>
            <a:ext cx="6067425" cy="6067425"/>
          </a:xfrm>
          <a:prstGeom prst="rect">
            <a:avLst/>
          </a:prstGeom>
        </p:spPr>
      </p:pic>
      <p:sp>
        <p:nvSpPr>
          <p:cNvPr id="10" name="文本框 9"/>
          <p:cNvSpPr txBox="1"/>
          <p:nvPr/>
        </p:nvSpPr>
        <p:spPr>
          <a:xfrm>
            <a:off x="507041" y="479236"/>
            <a:ext cx="4369759" cy="1077218"/>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Enter the contract in the web</a:t>
            </a:r>
            <a:endParaRPr lang="zh-CN" altLang="en-US" sz="3200" b="1" spc="100" dirty="0">
              <a:latin typeface="微软雅黑" panose="020B0503020204020204" pitchFamily="34" charset="-122"/>
              <a:ea typeface="微软雅黑" panose="020B0503020204020204" pitchFamily="34" charset="-122"/>
            </a:endParaRPr>
          </a:p>
        </p:txBody>
      </p:sp>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63867" y="312559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972648" y="3377478"/>
            <a:ext cx="943610" cy="400110"/>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如图</a:t>
            </a:r>
          </a:p>
        </p:txBody>
      </p:sp>
      <p:pic>
        <p:nvPicPr>
          <p:cNvPr id="2" name="图片 1">
            <a:extLst>
              <a:ext uri="{FF2B5EF4-FFF2-40B4-BE49-F238E27FC236}">
                <a16:creationId xmlns:a16="http://schemas.microsoft.com/office/drawing/2014/main" id="{2E96C27F-163D-2D89-7EA1-8CA4C14E8DF0}"/>
              </a:ext>
            </a:extLst>
          </p:cNvPr>
          <p:cNvPicPr>
            <a:picLocks noChangeAspect="1"/>
          </p:cNvPicPr>
          <p:nvPr/>
        </p:nvPicPr>
        <p:blipFill>
          <a:blip r:embed="rId4"/>
          <a:srcRect l="24536" t="9830" r="24399" b="10042"/>
          <a:stretch/>
        </p:blipFill>
        <p:spPr>
          <a:xfrm>
            <a:off x="4700106" y="1504269"/>
            <a:ext cx="6842849" cy="5173195"/>
          </a:xfrm>
          <a:prstGeom prst="rect">
            <a:avLst/>
          </a:prstGeom>
          <a:noFill/>
          <a:ln>
            <a:noFill/>
          </a:ln>
        </p:spPr>
      </p:pic>
      <p:sp>
        <p:nvSpPr>
          <p:cNvPr id="5" name="文本框 4">
            <a:extLst>
              <a:ext uri="{FF2B5EF4-FFF2-40B4-BE49-F238E27FC236}">
                <a16:creationId xmlns:a16="http://schemas.microsoft.com/office/drawing/2014/main" id="{377DA32A-725B-6EE8-7E27-9D2BBB92F8C6}"/>
              </a:ext>
            </a:extLst>
          </p:cNvPr>
          <p:cNvSpPr txBox="1"/>
          <p:nvPr/>
        </p:nvSpPr>
        <p:spPr>
          <a:xfrm>
            <a:off x="4700106" y="610039"/>
            <a:ext cx="6933302" cy="584775"/>
          </a:xfrm>
          <a:prstGeom prst="rect">
            <a:avLst/>
          </a:prstGeom>
          <a:noFill/>
        </p:spPr>
        <p:txBody>
          <a:bodyPr wrap="square">
            <a:spAutoFit/>
          </a:bodyPr>
          <a:lstStyle/>
          <a:p>
            <a:r>
              <a:rPr lang="en-US" altLang="zh-CN" sz="3200" b="1" dirty="0"/>
              <a:t>Check access control</a:t>
            </a:r>
            <a:endParaRPr lang="zh-CN" altLang="en-US" sz="3200" b="1" dirty="0"/>
          </a:p>
        </p:txBody>
      </p:sp>
    </p:spTree>
    <p:extLst>
      <p:ext uri="{BB962C8B-B14F-4D97-AF65-F5344CB8AC3E}">
        <p14:creationId xmlns:p14="http://schemas.microsoft.com/office/powerpoint/2010/main" val="1493999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44F51-4D7A-991E-0579-8E94E99D596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C7AD680-74C4-2C7C-2DC1-DF5C47FF1528}"/>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1674645" y="610039"/>
            <a:ext cx="6067425" cy="6067425"/>
          </a:xfrm>
          <a:prstGeom prst="rect">
            <a:avLst/>
          </a:prstGeom>
        </p:spPr>
      </p:pic>
      <p:sp>
        <p:nvSpPr>
          <p:cNvPr id="14" name="矩形 13">
            <a:extLst>
              <a:ext uri="{FF2B5EF4-FFF2-40B4-BE49-F238E27FC236}">
                <a16:creationId xmlns:a16="http://schemas.microsoft.com/office/drawing/2014/main" id="{CB53F04E-7170-24AF-33B2-FFC67313C6F2}"/>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5CC5E98-7A3C-5D66-ECBF-313B70DFB486}"/>
              </a:ext>
            </a:extLst>
          </p:cNvPr>
          <p:cNvSpPr/>
          <p:nvPr/>
        </p:nvSpPr>
        <p:spPr>
          <a:xfrm>
            <a:off x="863867" y="312559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879C9D5-8301-CFC7-9D77-D735469EE70A}"/>
              </a:ext>
            </a:extLst>
          </p:cNvPr>
          <p:cNvSpPr txBox="1"/>
          <p:nvPr/>
        </p:nvSpPr>
        <p:spPr>
          <a:xfrm>
            <a:off x="972648" y="3377478"/>
            <a:ext cx="943610" cy="400110"/>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如图</a:t>
            </a:r>
          </a:p>
        </p:txBody>
      </p:sp>
      <p:pic>
        <p:nvPicPr>
          <p:cNvPr id="2" name="图片 1">
            <a:extLst>
              <a:ext uri="{FF2B5EF4-FFF2-40B4-BE49-F238E27FC236}">
                <a16:creationId xmlns:a16="http://schemas.microsoft.com/office/drawing/2014/main" id="{D2135EE1-7CEE-C7EA-6449-90B63F71CE34}"/>
              </a:ext>
            </a:extLst>
          </p:cNvPr>
          <p:cNvPicPr>
            <a:picLocks noChangeAspect="1"/>
          </p:cNvPicPr>
          <p:nvPr/>
        </p:nvPicPr>
        <p:blipFill>
          <a:blip r:embed="rId4"/>
          <a:srcRect l="22901" t="8983" r="23787" b="10890"/>
          <a:stretch/>
        </p:blipFill>
        <p:spPr>
          <a:xfrm>
            <a:off x="4821293" y="1673550"/>
            <a:ext cx="6506840" cy="4711849"/>
          </a:xfrm>
          <a:prstGeom prst="rect">
            <a:avLst/>
          </a:prstGeom>
          <a:noFill/>
          <a:ln>
            <a:noFill/>
          </a:ln>
        </p:spPr>
      </p:pic>
      <p:sp>
        <p:nvSpPr>
          <p:cNvPr id="5" name="文本框 4">
            <a:extLst>
              <a:ext uri="{FF2B5EF4-FFF2-40B4-BE49-F238E27FC236}">
                <a16:creationId xmlns:a16="http://schemas.microsoft.com/office/drawing/2014/main" id="{9008190F-BFD6-B96A-B030-B6CA6AC09FA8}"/>
              </a:ext>
            </a:extLst>
          </p:cNvPr>
          <p:cNvSpPr txBox="1"/>
          <p:nvPr/>
        </p:nvSpPr>
        <p:spPr>
          <a:xfrm>
            <a:off x="4972721" y="879345"/>
            <a:ext cx="6933302" cy="584775"/>
          </a:xfrm>
          <a:prstGeom prst="rect">
            <a:avLst/>
          </a:prstGeom>
          <a:noFill/>
        </p:spPr>
        <p:txBody>
          <a:bodyPr wrap="square">
            <a:spAutoFit/>
          </a:bodyPr>
          <a:lstStyle/>
          <a:p>
            <a:r>
              <a:rPr lang="en-US" altLang="zh-CN" sz="3200" b="1" dirty="0"/>
              <a:t>Check gas limit</a:t>
            </a:r>
            <a:endParaRPr lang="zh-CN" altLang="en-US" sz="3200" b="1" dirty="0"/>
          </a:p>
        </p:txBody>
      </p:sp>
      <p:sp>
        <p:nvSpPr>
          <p:cNvPr id="8" name="文本框 7">
            <a:extLst>
              <a:ext uri="{FF2B5EF4-FFF2-40B4-BE49-F238E27FC236}">
                <a16:creationId xmlns:a16="http://schemas.microsoft.com/office/drawing/2014/main" id="{19F953FE-86F9-467E-9FE9-86164EEA1672}"/>
              </a:ext>
            </a:extLst>
          </p:cNvPr>
          <p:cNvSpPr txBox="1"/>
          <p:nvPr/>
        </p:nvSpPr>
        <p:spPr>
          <a:xfrm>
            <a:off x="507041" y="479236"/>
            <a:ext cx="4369759" cy="1077218"/>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Enter the contract in the web</a:t>
            </a:r>
            <a:endParaRPr lang="zh-CN" altLang="en-US" sz="3200" b="1"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4412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C7488-9259-42DC-571C-35882A42AB2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74A8AA9-8FCB-8599-CDF2-B8BD2ED88FEC}"/>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1674645" y="610039"/>
            <a:ext cx="6067425" cy="6067425"/>
          </a:xfrm>
          <a:prstGeom prst="rect">
            <a:avLst/>
          </a:prstGeom>
        </p:spPr>
      </p:pic>
      <p:sp>
        <p:nvSpPr>
          <p:cNvPr id="14" name="矩形 13">
            <a:extLst>
              <a:ext uri="{FF2B5EF4-FFF2-40B4-BE49-F238E27FC236}">
                <a16:creationId xmlns:a16="http://schemas.microsoft.com/office/drawing/2014/main" id="{5D7FB075-B7F1-CD49-CE59-CBF10B46FA87}"/>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96DAC3C-AE45-40B6-17F6-D120C10864F2}"/>
              </a:ext>
            </a:extLst>
          </p:cNvPr>
          <p:cNvSpPr/>
          <p:nvPr/>
        </p:nvSpPr>
        <p:spPr>
          <a:xfrm>
            <a:off x="863867" y="312559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4FE411B-D2EC-93CC-D855-8D50845500C3}"/>
              </a:ext>
            </a:extLst>
          </p:cNvPr>
          <p:cNvSpPr txBox="1"/>
          <p:nvPr/>
        </p:nvSpPr>
        <p:spPr>
          <a:xfrm>
            <a:off x="972648" y="3377478"/>
            <a:ext cx="943610" cy="400110"/>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如图</a:t>
            </a:r>
          </a:p>
        </p:txBody>
      </p:sp>
      <p:pic>
        <p:nvPicPr>
          <p:cNvPr id="2" name="图片 1">
            <a:extLst>
              <a:ext uri="{FF2B5EF4-FFF2-40B4-BE49-F238E27FC236}">
                <a16:creationId xmlns:a16="http://schemas.microsoft.com/office/drawing/2014/main" id="{3DEE8B09-8A53-E4E9-8DE8-E7F41DCEFEC3}"/>
              </a:ext>
            </a:extLst>
          </p:cNvPr>
          <p:cNvPicPr>
            <a:picLocks noChangeAspect="1"/>
          </p:cNvPicPr>
          <p:nvPr/>
        </p:nvPicPr>
        <p:blipFill>
          <a:blip r:embed="rId4"/>
          <a:srcRect l="22553" t="10797" r="23293" b="9077"/>
          <a:stretch/>
        </p:blipFill>
        <p:spPr>
          <a:xfrm>
            <a:off x="4501561" y="1642917"/>
            <a:ext cx="6335646" cy="4516558"/>
          </a:xfrm>
          <a:prstGeom prst="rect">
            <a:avLst/>
          </a:prstGeom>
          <a:noFill/>
          <a:ln>
            <a:noFill/>
          </a:ln>
        </p:spPr>
      </p:pic>
      <p:sp>
        <p:nvSpPr>
          <p:cNvPr id="5" name="文本框 4">
            <a:extLst>
              <a:ext uri="{FF2B5EF4-FFF2-40B4-BE49-F238E27FC236}">
                <a16:creationId xmlns:a16="http://schemas.microsoft.com/office/drawing/2014/main" id="{B6252BE7-0F9A-5051-DCEF-E672B1D6C4F8}"/>
              </a:ext>
            </a:extLst>
          </p:cNvPr>
          <p:cNvSpPr txBox="1"/>
          <p:nvPr/>
        </p:nvSpPr>
        <p:spPr>
          <a:xfrm>
            <a:off x="4908176" y="1058142"/>
            <a:ext cx="6933302" cy="584775"/>
          </a:xfrm>
          <a:prstGeom prst="rect">
            <a:avLst/>
          </a:prstGeom>
          <a:noFill/>
        </p:spPr>
        <p:txBody>
          <a:bodyPr wrap="square">
            <a:spAutoFit/>
          </a:bodyPr>
          <a:lstStyle/>
          <a:p>
            <a:r>
              <a:rPr lang="en-US" altLang="zh-CN" sz="3200" b="1" kern="100" dirty="0">
                <a:effectLst/>
                <a:latin typeface="Calibri" panose="020F0502020204030204" pitchFamily="34" charset="0"/>
                <a:ea typeface="宋体" panose="02010600030101010101" pitchFamily="2" charset="-122"/>
                <a:cs typeface="Times New Roman" panose="02020603050405020304" pitchFamily="18" charset="0"/>
              </a:rPr>
              <a:t>Check insecure</a:t>
            </a:r>
            <a:r>
              <a:rPr lang="en-US" altLang="zh-CN" sz="3200" b="1"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3200" b="1" kern="100" dirty="0">
                <a:effectLst/>
                <a:latin typeface="Calibri" panose="020F0502020204030204" pitchFamily="34" charset="0"/>
                <a:ea typeface="宋体" panose="02010600030101010101" pitchFamily="2" charset="-122"/>
                <a:cs typeface="Times New Roman" panose="02020603050405020304" pitchFamily="18" charset="0"/>
              </a:rPr>
              <a:t>randomness</a:t>
            </a:r>
            <a:endParaRPr lang="zh-CN" altLang="en-US" sz="3200" b="1" dirty="0"/>
          </a:p>
        </p:txBody>
      </p:sp>
      <p:sp>
        <p:nvSpPr>
          <p:cNvPr id="6" name="文本框 5">
            <a:extLst>
              <a:ext uri="{FF2B5EF4-FFF2-40B4-BE49-F238E27FC236}">
                <a16:creationId xmlns:a16="http://schemas.microsoft.com/office/drawing/2014/main" id="{80801D63-79B7-82A1-1BF8-6762CCB0D9CE}"/>
              </a:ext>
            </a:extLst>
          </p:cNvPr>
          <p:cNvSpPr txBox="1"/>
          <p:nvPr/>
        </p:nvSpPr>
        <p:spPr>
          <a:xfrm>
            <a:off x="507041" y="479236"/>
            <a:ext cx="4369759" cy="1077218"/>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Enter the contract in the web</a:t>
            </a:r>
            <a:endParaRPr lang="zh-CN" altLang="en-US" sz="3200" b="1"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0913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375224" y="372465"/>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396395" cy="2308324"/>
          </a:xfrm>
          <a:prstGeom prst="rect">
            <a:avLst/>
          </a:prstGeom>
          <a:noFill/>
        </p:spPr>
        <p:txBody>
          <a:bodyPr wrap="square" rtlCol="0">
            <a:spAutoFit/>
          </a:bodyPr>
          <a:lstStyle/>
          <a:p>
            <a:r>
              <a:rPr lang="en-US" altLang="zh-CN" sz="3600" spc="100" dirty="0">
                <a:latin typeface="微软雅黑" panose="020B0503020204020204" pitchFamily="34" charset="-122"/>
                <a:ea typeface="微软雅黑" panose="020B0503020204020204" pitchFamily="34" charset="-122"/>
              </a:rPr>
              <a:t>Problem definition</a:t>
            </a:r>
          </a:p>
          <a:p>
            <a:r>
              <a:rPr lang="en-US" altLang="zh-CN" sz="3600" spc="100" dirty="0">
                <a:latin typeface="微软雅黑" panose="020B0503020204020204" pitchFamily="34" charset="-122"/>
                <a:ea typeface="微软雅黑" panose="020B0503020204020204" pitchFamily="34" charset="-122"/>
              </a:rPr>
              <a:t>&amp;Objectives</a:t>
            </a:r>
            <a:endParaRPr lang="zh-CN" altLang="en-US" sz="3600" spc="100" dirty="0">
              <a:latin typeface="微软雅黑" panose="020B0503020204020204" pitchFamily="34" charset="-122"/>
              <a:ea typeface="微软雅黑" panose="020B0503020204020204" pitchFamily="34" charset="-122"/>
            </a:endParaRPr>
          </a:p>
          <a:p>
            <a:endParaRPr lang="zh-CN" altLang="en-US" sz="3600" spc="100" dirty="0">
              <a:latin typeface="微软雅黑" panose="020B0503020204020204" pitchFamily="34" charset="-122"/>
              <a:ea typeface="微软雅黑" panose="020B0503020204020204" pitchFamily="34" charset="-122"/>
            </a:endParaRP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1</a:t>
            </a:r>
            <a:endParaRPr lang="zh-CN" altLang="en-US" sz="6600" spc="1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82921-D642-9C0D-480A-642D5B1F0D8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8EC33DB-AEA1-27D9-10E1-80ECEE05B8F2}"/>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1674645" y="610039"/>
            <a:ext cx="6067425" cy="6067425"/>
          </a:xfrm>
          <a:prstGeom prst="rect">
            <a:avLst/>
          </a:prstGeom>
        </p:spPr>
      </p:pic>
      <p:sp>
        <p:nvSpPr>
          <p:cNvPr id="14" name="矩形 13">
            <a:extLst>
              <a:ext uri="{FF2B5EF4-FFF2-40B4-BE49-F238E27FC236}">
                <a16:creationId xmlns:a16="http://schemas.microsoft.com/office/drawing/2014/main" id="{60A8623B-8180-AF04-D0A0-32183F37AE83}"/>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5436227-FCBE-830E-B49D-203AECC4F950}"/>
              </a:ext>
            </a:extLst>
          </p:cNvPr>
          <p:cNvSpPr/>
          <p:nvPr/>
        </p:nvSpPr>
        <p:spPr>
          <a:xfrm>
            <a:off x="863867" y="312559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B2A203D-11CD-1C97-D525-4A59D9137C29}"/>
              </a:ext>
            </a:extLst>
          </p:cNvPr>
          <p:cNvSpPr txBox="1"/>
          <p:nvPr/>
        </p:nvSpPr>
        <p:spPr>
          <a:xfrm>
            <a:off x="972648" y="3377478"/>
            <a:ext cx="943610" cy="400110"/>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如图</a:t>
            </a:r>
          </a:p>
        </p:txBody>
      </p:sp>
      <p:sp>
        <p:nvSpPr>
          <p:cNvPr id="4" name="文本框 3">
            <a:extLst>
              <a:ext uri="{FF2B5EF4-FFF2-40B4-BE49-F238E27FC236}">
                <a16:creationId xmlns:a16="http://schemas.microsoft.com/office/drawing/2014/main" id="{064490A4-643F-CB2A-C75D-780C9587C01A}"/>
              </a:ext>
            </a:extLst>
          </p:cNvPr>
          <p:cNvSpPr txBox="1"/>
          <p:nvPr/>
        </p:nvSpPr>
        <p:spPr>
          <a:xfrm>
            <a:off x="5681461" y="797145"/>
            <a:ext cx="6933302" cy="584775"/>
          </a:xfrm>
          <a:prstGeom prst="rect">
            <a:avLst/>
          </a:prstGeom>
          <a:noFill/>
        </p:spPr>
        <p:txBody>
          <a:bodyPr wrap="square">
            <a:spAutoFit/>
          </a:bodyPr>
          <a:lstStyle/>
          <a:p>
            <a:r>
              <a:rPr lang="en-US" altLang="zh-CN" sz="3200" b="1" kern="100" dirty="0">
                <a:effectLst/>
                <a:latin typeface="Calibri" panose="020F0502020204030204" pitchFamily="34" charset="0"/>
                <a:ea typeface="宋体" panose="02010600030101010101" pitchFamily="2" charset="-122"/>
                <a:cs typeface="Times New Roman" panose="02020603050405020304" pitchFamily="18" charset="0"/>
              </a:rPr>
              <a:t>Check reentrancy</a:t>
            </a:r>
            <a:endParaRPr lang="zh-CN" altLang="en-US" sz="3200" b="1" dirty="0"/>
          </a:p>
        </p:txBody>
      </p:sp>
      <p:pic>
        <p:nvPicPr>
          <p:cNvPr id="5" name="图片 4">
            <a:extLst>
              <a:ext uri="{FF2B5EF4-FFF2-40B4-BE49-F238E27FC236}">
                <a16:creationId xmlns:a16="http://schemas.microsoft.com/office/drawing/2014/main" id="{3F67206C-A032-5FC0-B0AB-EE246397780B}"/>
              </a:ext>
            </a:extLst>
          </p:cNvPr>
          <p:cNvPicPr>
            <a:picLocks noChangeAspect="1"/>
          </p:cNvPicPr>
          <p:nvPr/>
        </p:nvPicPr>
        <p:blipFill>
          <a:blip r:embed="rId4"/>
          <a:srcRect l="22903" t="9830" r="23377" b="8770"/>
          <a:stretch/>
        </p:blipFill>
        <p:spPr>
          <a:xfrm>
            <a:off x="4711849" y="1381920"/>
            <a:ext cx="6987577" cy="5101199"/>
          </a:xfrm>
          <a:prstGeom prst="rect">
            <a:avLst/>
          </a:prstGeom>
          <a:noFill/>
          <a:ln>
            <a:noFill/>
          </a:ln>
        </p:spPr>
      </p:pic>
      <p:sp>
        <p:nvSpPr>
          <p:cNvPr id="6" name="文本框 5">
            <a:extLst>
              <a:ext uri="{FF2B5EF4-FFF2-40B4-BE49-F238E27FC236}">
                <a16:creationId xmlns:a16="http://schemas.microsoft.com/office/drawing/2014/main" id="{7EE0F5E9-F1BD-8C9A-BC1F-AB4D61EB87BD}"/>
              </a:ext>
            </a:extLst>
          </p:cNvPr>
          <p:cNvSpPr txBox="1"/>
          <p:nvPr/>
        </p:nvSpPr>
        <p:spPr>
          <a:xfrm>
            <a:off x="507041" y="479236"/>
            <a:ext cx="4369759" cy="1077218"/>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Enter the contract in the web</a:t>
            </a:r>
            <a:endParaRPr lang="zh-CN" altLang="en-US" sz="3200" b="1"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397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ABD9-309C-DBC3-CE26-86C9117FBAC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50CD023-43A5-FD0B-AFA6-51B77E6349CE}"/>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1674645" y="610039"/>
            <a:ext cx="6067425" cy="6067425"/>
          </a:xfrm>
          <a:prstGeom prst="rect">
            <a:avLst/>
          </a:prstGeom>
        </p:spPr>
      </p:pic>
      <p:sp>
        <p:nvSpPr>
          <p:cNvPr id="14" name="矩形 13">
            <a:extLst>
              <a:ext uri="{FF2B5EF4-FFF2-40B4-BE49-F238E27FC236}">
                <a16:creationId xmlns:a16="http://schemas.microsoft.com/office/drawing/2014/main" id="{2F9BEB25-354E-03C2-F771-CAE21BC2745A}"/>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D205052-C25B-4102-38B8-C67243E04FB2}"/>
              </a:ext>
            </a:extLst>
          </p:cNvPr>
          <p:cNvSpPr/>
          <p:nvPr/>
        </p:nvSpPr>
        <p:spPr>
          <a:xfrm>
            <a:off x="863867" y="312559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7F39458-9602-3A31-8E04-CBB528CB45F0}"/>
              </a:ext>
            </a:extLst>
          </p:cNvPr>
          <p:cNvSpPr txBox="1"/>
          <p:nvPr/>
        </p:nvSpPr>
        <p:spPr>
          <a:xfrm>
            <a:off x="972648" y="3377478"/>
            <a:ext cx="943610" cy="400110"/>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如图</a:t>
            </a:r>
          </a:p>
        </p:txBody>
      </p:sp>
      <p:sp>
        <p:nvSpPr>
          <p:cNvPr id="4" name="文本框 3">
            <a:extLst>
              <a:ext uri="{FF2B5EF4-FFF2-40B4-BE49-F238E27FC236}">
                <a16:creationId xmlns:a16="http://schemas.microsoft.com/office/drawing/2014/main" id="{7F196BB7-6E5E-3DE3-DD9F-3951421B8111}"/>
              </a:ext>
            </a:extLst>
          </p:cNvPr>
          <p:cNvSpPr txBox="1"/>
          <p:nvPr/>
        </p:nvSpPr>
        <p:spPr>
          <a:xfrm>
            <a:off x="5258698" y="638190"/>
            <a:ext cx="6933302" cy="584775"/>
          </a:xfrm>
          <a:prstGeom prst="rect">
            <a:avLst/>
          </a:prstGeom>
          <a:noFill/>
        </p:spPr>
        <p:txBody>
          <a:bodyPr wrap="square">
            <a:spAutoFit/>
          </a:bodyPr>
          <a:lstStyle/>
          <a:p>
            <a:r>
              <a:rPr lang="en-US" altLang="zh-CN" sz="3200" b="1" kern="100" dirty="0">
                <a:effectLst/>
                <a:latin typeface="Calibri" panose="020F0502020204030204" pitchFamily="34" charset="0"/>
                <a:ea typeface="宋体" panose="02010600030101010101" pitchFamily="2" charset="-122"/>
                <a:cs typeface="Times New Roman" panose="02020603050405020304" pitchFamily="18" charset="0"/>
              </a:rPr>
              <a:t>Check timestamp</a:t>
            </a:r>
            <a:r>
              <a:rPr lang="en-US" altLang="zh-CN" sz="3200" b="1"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3200" b="1" kern="100" dirty="0">
                <a:effectLst/>
                <a:latin typeface="Calibri" panose="020F0502020204030204" pitchFamily="34" charset="0"/>
                <a:ea typeface="宋体" panose="02010600030101010101" pitchFamily="2" charset="-122"/>
                <a:cs typeface="Times New Roman" panose="02020603050405020304" pitchFamily="18" charset="0"/>
              </a:rPr>
              <a:t>dependence</a:t>
            </a:r>
            <a:endParaRPr lang="zh-CN" altLang="en-US" sz="3200" b="1" dirty="0"/>
          </a:p>
        </p:txBody>
      </p:sp>
      <p:pic>
        <p:nvPicPr>
          <p:cNvPr id="7" name="图片 6">
            <a:extLst>
              <a:ext uri="{FF2B5EF4-FFF2-40B4-BE49-F238E27FC236}">
                <a16:creationId xmlns:a16="http://schemas.microsoft.com/office/drawing/2014/main" id="{34070D48-8DE6-7AAB-CA3E-1297C7CDAEDE}"/>
              </a:ext>
            </a:extLst>
          </p:cNvPr>
          <p:cNvPicPr>
            <a:picLocks noChangeAspect="1"/>
          </p:cNvPicPr>
          <p:nvPr/>
        </p:nvPicPr>
        <p:blipFill>
          <a:blip r:embed="rId4"/>
          <a:srcRect l="23718" t="13645" r="23991" b="11315"/>
          <a:stretch/>
        </p:blipFill>
        <p:spPr>
          <a:xfrm>
            <a:off x="4173954" y="1381919"/>
            <a:ext cx="7508851" cy="5191664"/>
          </a:xfrm>
          <a:prstGeom prst="rect">
            <a:avLst/>
          </a:prstGeom>
          <a:noFill/>
          <a:ln>
            <a:noFill/>
          </a:ln>
        </p:spPr>
      </p:pic>
      <p:sp>
        <p:nvSpPr>
          <p:cNvPr id="8" name="文本框 7">
            <a:extLst>
              <a:ext uri="{FF2B5EF4-FFF2-40B4-BE49-F238E27FC236}">
                <a16:creationId xmlns:a16="http://schemas.microsoft.com/office/drawing/2014/main" id="{4E49DAB5-5EAB-92F4-3385-EB612B693E5E}"/>
              </a:ext>
            </a:extLst>
          </p:cNvPr>
          <p:cNvSpPr txBox="1"/>
          <p:nvPr/>
        </p:nvSpPr>
        <p:spPr>
          <a:xfrm>
            <a:off x="507041" y="479236"/>
            <a:ext cx="4369759" cy="1077218"/>
          </a:xfrm>
          <a:prstGeom prst="rect">
            <a:avLst/>
          </a:prstGeom>
          <a:noFill/>
        </p:spPr>
        <p:txBody>
          <a:bodyPr wrap="square" rtlCol="0">
            <a:spAutoFit/>
          </a:bodyPr>
          <a:lstStyle/>
          <a:p>
            <a:r>
              <a:rPr lang="en-US" altLang="zh-CN" sz="3200" b="1" spc="100" dirty="0">
                <a:latin typeface="微软雅黑" panose="020B0503020204020204" pitchFamily="34" charset="-122"/>
                <a:ea typeface="微软雅黑" panose="020B0503020204020204" pitchFamily="34" charset="-122"/>
              </a:rPr>
              <a:t>Enter the contract in the web</a:t>
            </a:r>
            <a:endParaRPr lang="zh-CN" altLang="en-US" sz="3200" b="1"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20769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392821"/>
            <a:ext cx="5346543" cy="707886"/>
          </a:xfrm>
          <a:prstGeom prst="rect">
            <a:avLst/>
          </a:prstGeom>
          <a:noFill/>
        </p:spPr>
        <p:txBody>
          <a:bodyPr wrap="square" rtlCol="0">
            <a:spAutoFit/>
          </a:bodyPr>
          <a:lstStyle/>
          <a:p>
            <a:r>
              <a:rPr lang="en-US" altLang="zh-CN" sz="4000" b="1" spc="100" dirty="0">
                <a:latin typeface="微软雅黑" panose="020B0503020204020204" pitchFamily="34" charset="-122"/>
                <a:ea typeface="微软雅黑" panose="020B0503020204020204" pitchFamily="34" charset="-122"/>
              </a:rPr>
              <a:t>Conclusion</a:t>
            </a:r>
            <a:endParaRPr lang="zh-CN" altLang="en-US" sz="4000" b="1" spc="100" dirty="0">
              <a:latin typeface="微软雅黑" panose="020B0503020204020204" pitchFamily="34" charset="-122"/>
              <a:ea typeface="微软雅黑" panose="020B0503020204020204" pitchFamily="34" charset="-122"/>
            </a:endParaRPr>
          </a:p>
        </p:txBody>
      </p:sp>
      <p:sp>
        <p:nvSpPr>
          <p:cNvPr id="16" name="矩形 1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2" name="图片 1">
            <a:extLst>
              <a:ext uri="{FF2B5EF4-FFF2-40B4-BE49-F238E27FC236}">
                <a16:creationId xmlns:a16="http://schemas.microsoft.com/office/drawing/2014/main" id="{43774426-D196-F63C-5D70-556ADA568C3A}"/>
              </a:ext>
            </a:extLst>
          </p:cNvPr>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5" name="文本框 4">
            <a:extLst>
              <a:ext uri="{FF2B5EF4-FFF2-40B4-BE49-F238E27FC236}">
                <a16:creationId xmlns:a16="http://schemas.microsoft.com/office/drawing/2014/main" id="{C0062658-CFB9-C2B4-FDD9-AC484CD7EA2E}"/>
              </a:ext>
            </a:extLst>
          </p:cNvPr>
          <p:cNvSpPr txBox="1"/>
          <p:nvPr/>
        </p:nvSpPr>
        <p:spPr>
          <a:xfrm>
            <a:off x="293892" y="1225688"/>
            <a:ext cx="10397554" cy="5632311"/>
          </a:xfrm>
          <a:prstGeom prst="rect">
            <a:avLst/>
          </a:prstGeom>
          <a:noFill/>
        </p:spPr>
        <p:txBody>
          <a:bodyPr wrap="square">
            <a:spAutoFit/>
          </a:bodyPr>
          <a:lstStyle/>
          <a:p>
            <a:r>
              <a:rPr lang="en-US" altLang="zh-CN" sz="2400" b="1" dirty="0"/>
              <a:t>In this project, we designed and implemented a vulnerability detection platform for Solidity smart contracts, based on the Flask web framework. By integrating the powerful Slither static analysis tool, our platform can automatically detect common security vulnerabilities in user-uploaded Solidity smart contracts. Through this platform, we aim to provide a convenient and efficient tool to identify potential security issues in smart contracts.</a:t>
            </a:r>
          </a:p>
          <a:p>
            <a:endParaRPr lang="en-US" altLang="zh-CN" sz="2400" b="1" dirty="0"/>
          </a:p>
          <a:p>
            <a:r>
              <a:rPr lang="en-US" altLang="zh-CN" sz="2400" b="1" dirty="0"/>
              <a:t>Platform Objective Our primary objective in developing this platform was to simplify the smart contract security audit process and offer an automated tool for detecting common vulnerabilities. Through deep integration with Slither, the platform is capable of quickly and accurately identifying typical security risks in smart contracts, helping developers uncover and fix these issues early to ensure the security of their contracts.</a:t>
            </a:r>
          </a:p>
          <a:p>
            <a:endParaRPr lang="en-US" altLang="zh-CN" sz="2400" b="1" dirty="0"/>
          </a:p>
        </p:txBody>
      </p:sp>
    </p:spTree>
    <p:extLst>
      <p:ext uri="{BB962C8B-B14F-4D97-AF65-F5344CB8AC3E}">
        <p14:creationId xmlns:p14="http://schemas.microsoft.com/office/powerpoint/2010/main" val="283169645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128270" y="-25782"/>
            <a:ext cx="12370248" cy="6858000"/>
          </a:xfrm>
          <a:prstGeom prst="rect">
            <a:avLst/>
          </a:prstGeom>
        </p:spPr>
      </p:pic>
      <p:sp>
        <p:nvSpPr>
          <p:cNvPr id="3" name="文本框 2"/>
          <p:cNvSpPr txBox="1"/>
          <p:nvPr/>
        </p:nvSpPr>
        <p:spPr>
          <a:xfrm>
            <a:off x="4451418" y="2890444"/>
            <a:ext cx="3383332" cy="646331"/>
          </a:xfrm>
          <a:prstGeom prst="rect">
            <a:avLst/>
          </a:prstGeom>
          <a:noFill/>
        </p:spPr>
        <p:txBody>
          <a:bodyPr wrap="square" rtlCol="0">
            <a:spAutoFit/>
          </a:bodyPr>
          <a:lstStyle/>
          <a:p>
            <a:pPr algn="ctr"/>
            <a:r>
              <a:rPr lang="en-US" altLang="zh-CN" sz="3600" spc="100" dirty="0">
                <a:latin typeface="微软雅黑" panose="020B0503020204020204" pitchFamily="34" charset="-122"/>
                <a:ea typeface="微软雅黑" panose="020B0503020204020204" pitchFamily="34" charset="-122"/>
              </a:rPr>
              <a:t>bibliography</a:t>
            </a:r>
            <a:endParaRPr lang="zh-CN" altLang="en-US" sz="3600" spc="1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820230" y="3597887"/>
            <a:ext cx="4546600"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微软雅黑" panose="020B0503020204020204" pitchFamily="34" charset="-122"/>
                <a:ea typeface="微软雅黑" panose="020B0503020204020204" pitchFamily="34" charset="-122"/>
              </a:rPr>
              <a:t>REFERENCE DOCUMENTATION</a:t>
            </a:r>
            <a:endParaRPr lang="zh-CN" altLang="en-US" sz="1200" spc="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07041" y="479236"/>
            <a:ext cx="5346543" cy="584775"/>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Literature references</a:t>
            </a:r>
            <a:endParaRPr lang="zh-CN" altLang="en-US" sz="3200" spc="100" dirty="0">
              <a:latin typeface="微软雅黑" panose="020B0503020204020204" pitchFamily="34" charset="-122"/>
              <a:ea typeface="微软雅黑" panose="020B0503020204020204" pitchFamily="34" charset="-122"/>
            </a:endParaRPr>
          </a:p>
        </p:txBody>
      </p:sp>
      <p:sp>
        <p:nvSpPr>
          <p:cNvPr id="18" name="矩形 1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D77A108-77B9-1915-AF78-F874D932E365}"/>
              </a:ext>
            </a:extLst>
          </p:cNvPr>
          <p:cNvSpPr txBox="1"/>
          <p:nvPr/>
        </p:nvSpPr>
        <p:spPr>
          <a:xfrm>
            <a:off x="0" y="1213171"/>
            <a:ext cx="5116010" cy="3926716"/>
          </a:xfrm>
          <a:prstGeom prst="rect">
            <a:avLst/>
          </a:prstGeom>
          <a:noFill/>
        </p:spPr>
        <p:txBody>
          <a:bodyPr wrap="square">
            <a:spAutoFit/>
          </a:bodyPr>
          <a:lstStyle/>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4"/>
              </a:rPr>
              <a:t>Ethereum Whitepaper | ethereum.org</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4"/>
              </a:rPr>
              <a:t>https://ethereum.org/en/whitepaper/#a-next-generation-smart-contract-and-decentralized-application-platform</a:t>
            </a:r>
            <a:endPar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5"/>
              </a:rPr>
              <a:t>Ethereum Price, Chart, Market Cap, ETH Coin Essentials | </a:t>
            </a:r>
            <a:r>
              <a:rPr lang="en-US" altLang="zh-CN" sz="2000" b="1" u="none" strike="noStrike" kern="100" dirty="0" err="1">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5"/>
              </a:rPr>
              <a:t>CoinLore</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5"/>
              </a:rPr>
              <a:t>https://www.coinlore.com/coin/ethereum</a:t>
            </a:r>
            <a:endPar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Introduction to Smart Contracts </a:t>
            </a:r>
            <a:r>
              <a:rPr lang="zh-CN"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a:t>
            </a:r>
            <a:r>
              <a:rPr lang="en-US" altLang="zh-CN" sz="2000" b="1" u="none" strike="noStrike"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 Solidity 0.8.28 documentation</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u="sng" kern="10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hlinkClick r:id="rId6"/>
              </a:rPr>
              <a:t>https://docs.soliditylang.org/en/v0.8.28/introduction-to-smart-contracts.html</a:t>
            </a:r>
            <a:endParaRPr lang="zh-CN" alt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C98273-BE1B-763B-6F1A-B1A0E6EB2048}"/>
              </a:ext>
            </a:extLst>
          </p:cNvPr>
          <p:cNvSpPr txBox="1"/>
          <p:nvPr/>
        </p:nvSpPr>
        <p:spPr>
          <a:xfrm>
            <a:off x="8366830" y="354921"/>
            <a:ext cx="3875148" cy="3047437"/>
          </a:xfrm>
          <a:prstGeom prst="rect">
            <a:avLst/>
          </a:prstGeom>
          <a:noFill/>
        </p:spPr>
        <p:txBody>
          <a:bodyPr wrap="square">
            <a:spAutoFit/>
          </a:bodyPr>
          <a:lstStyle/>
          <a:p>
            <a:pPr lvl="0" algn="l">
              <a:lnSpc>
                <a:spcPts val="2300"/>
              </a:lnSpc>
              <a:buSzPts val="1200"/>
              <a:tabLst>
                <a:tab pos="266700" algn="l"/>
              </a:tabLst>
            </a:pP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inoutcode</a:t>
            </a:r>
            <a:r>
              <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a:t>
            </a: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ethereum_book</a:t>
            </a:r>
            <a:endParaRPr lang="en-US" altLang="zh-CN" sz="2400" b="1" u="none" strike="noStrike"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endParaRPr>
          </a:p>
          <a:p>
            <a:pPr lvl="0" algn="l">
              <a:lnSpc>
                <a:spcPts val="2300"/>
              </a:lnSpc>
              <a:buSzPts val="1200"/>
              <a:tabLst>
                <a:tab pos="266700" algn="l"/>
              </a:tabLst>
            </a:pPr>
            <a:endPar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u="sng"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https://github.com/inoutcode/ethereum_book</a:t>
            </a:r>
            <a:endParaRPr lang="zh-CN" altLang="zh-CN" sz="2400" b="1" kern="100" dirty="0">
              <a:solidFill>
                <a:schemeClr val="accent1">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endPar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endParaRPr>
          </a:p>
          <a:p>
            <a:pPr lvl="0" algn="l">
              <a:lnSpc>
                <a:spcPts val="2300"/>
              </a:lnSpc>
              <a:buSzPts val="1200"/>
              <a:tabLst>
                <a:tab pos="266700" algn="l"/>
              </a:tabLst>
            </a:pPr>
            <a:r>
              <a:rPr lang="en-US" altLang="zh-CN" sz="2400" b="1" u="none" strike="noStrike" kern="100" dirty="0" err="1">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ethereum</a:t>
            </a:r>
            <a:r>
              <a:rPr lang="en-US" altLang="zh-CN" sz="2400" b="1" u="none" strike="noStrike"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 </a:t>
            </a:r>
            <a:r>
              <a:rPr lang="en-US" altLang="zh-CN" sz="2400" b="1" u="none" strike="noStrike"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 Google Scholar</a:t>
            </a:r>
            <a:r>
              <a:rPr lang="en-US" altLang="zh-CN" sz="2400" b="1"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p>
          <a:p>
            <a:pPr lvl="0" algn="l">
              <a:lnSpc>
                <a:spcPts val="2300"/>
              </a:lnSpc>
              <a:buSzPts val="1200"/>
              <a:tabLst>
                <a:tab pos="266700" algn="l"/>
              </a:tabLst>
            </a:pPr>
            <a:endParaRPr lang="en-US" altLang="zh-CN" sz="2400" b="1" u="sng"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pPr lvl="0" algn="l">
              <a:lnSpc>
                <a:spcPts val="2300"/>
              </a:lnSpc>
              <a:buSzPts val="1200"/>
              <a:tabLst>
                <a:tab pos="266700" algn="l"/>
              </a:tabLst>
            </a:pPr>
            <a:r>
              <a:rPr lang="en-US" altLang="zh-CN" sz="2400" b="1" u="sng"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	https://scholar.google.com/scholar?hl=en&amp;as_sdt=0%2C5&amp;q=ethereum&amp;btnG=</a:t>
            </a:r>
            <a:endParaRPr lang="zh-CN" altLang="zh-CN" sz="2400" b="1" kern="100" dirty="0">
              <a:solidFill>
                <a:schemeClr val="accent1">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3969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mph" presetSubtype="0" fill="remove" nodeType="clickEffect">
                                  <p:stCondLst>
                                    <p:cond delay="0"/>
                                  </p:stCondLst>
                                  <p:childTnLst>
                                    <p:animClr clrSpc="rgb" dir="cw">
                                      <p:cBhvr override="childStyle">
                                        <p:cTn id="14" dur="250" autoRev="1" fill="remove"/>
                                        <p:tgtEl>
                                          <p:spTgt spid="4"/>
                                        </p:tgtEl>
                                        <p:attrNameLst>
                                          <p:attrName>style.color</p:attrName>
                                        </p:attrNameLst>
                                      </p:cBhvr>
                                      <p:to>
                                        <a:schemeClr val="bg1"/>
                                      </p:to>
                                    </p:animClr>
                                    <p:animClr clrSpc="rgb" dir="cw">
                                      <p:cBhvr>
                                        <p:cTn id="15" dur="250" autoRev="1" fill="remove"/>
                                        <p:tgtEl>
                                          <p:spTgt spid="4"/>
                                        </p:tgtEl>
                                        <p:attrNameLst>
                                          <p:attrName>fillcolor</p:attrName>
                                        </p:attrNameLst>
                                      </p:cBhvr>
                                      <p:to>
                                        <a:schemeClr val="bg1"/>
                                      </p:to>
                                    </p:animClr>
                                    <p:set>
                                      <p:cBhvr>
                                        <p:cTn id="16" dur="250" autoRev="1" fill="remove"/>
                                        <p:tgtEl>
                                          <p:spTgt spid="4"/>
                                        </p:tgtEl>
                                        <p:attrNameLst>
                                          <p:attrName>fill.type</p:attrName>
                                        </p:attrNameLst>
                                      </p:cBhvr>
                                      <p:to>
                                        <p:strVal val="solid"/>
                                      </p:to>
                                    </p:set>
                                    <p:set>
                                      <p:cBhvr>
                                        <p:cTn id="17"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latin typeface="微软雅黑" panose="020B0503020204020204" pitchFamily="34" charset="-122"/>
                <a:ea typeface="微软雅黑" panose="020B0503020204020204" pitchFamily="34" charset="-122"/>
              </a:rPr>
              <a:t>谢谢观看</a:t>
            </a:r>
          </a:p>
        </p:txBody>
      </p:sp>
      <p:sp>
        <p:nvSpPr>
          <p:cNvPr id="5" name="椭圆 4">
            <a:extLst>
              <a:ext uri="{FF2B5EF4-FFF2-40B4-BE49-F238E27FC236}">
                <a16:creationId xmlns:a16="http://schemas.microsoft.com/office/drawing/2014/main" id="{7DCD2A1E-C494-45B0-A30D-1AC3744A5B92}"/>
              </a:ext>
            </a:extLst>
          </p:cNvPr>
          <p:cNvSpPr/>
          <p:nvPr/>
        </p:nvSpPr>
        <p:spPr>
          <a:xfrm>
            <a:off x="4035885" y="1177606"/>
            <a:ext cx="1248229" cy="124822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2AA721C-FF41-4B99-B7F4-1982AF878067}"/>
              </a:ext>
            </a:extLst>
          </p:cNvPr>
          <p:cNvSpPr txBox="1"/>
          <p:nvPr/>
        </p:nvSpPr>
        <p:spPr>
          <a:xfrm>
            <a:off x="4329799" y="1629754"/>
            <a:ext cx="685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校徽</a:t>
            </a:r>
          </a:p>
        </p:txBody>
      </p:sp>
      <p:sp>
        <p:nvSpPr>
          <p:cNvPr id="9" name="矩形 8">
            <a:extLst>
              <a:ext uri="{FF2B5EF4-FFF2-40B4-BE49-F238E27FC236}">
                <a16:creationId xmlns:a16="http://schemas.microsoft.com/office/drawing/2014/main" id="{9ECF28D3-5966-4D8D-BE70-EB210DE31A76}"/>
              </a:ext>
            </a:extLst>
          </p:cNvPr>
          <p:cNvSpPr/>
          <p:nvPr/>
        </p:nvSpPr>
        <p:spPr>
          <a:xfrm>
            <a:off x="3784758" y="4142329"/>
            <a:ext cx="1775881" cy="276999"/>
          </a:xfrm>
          <a:prstGeom prst="rect">
            <a:avLst/>
          </a:prstGeom>
          <a:ln w="6350">
            <a:noFill/>
          </a:ln>
        </p:spPr>
        <p:txBody>
          <a:bodyPr wrap="square">
            <a:spAutoFit/>
          </a:bodyPr>
          <a:lstStyle/>
          <a:p>
            <a:pPr algn="dist"/>
            <a:r>
              <a:rPr lang="en-US" altLang="zh-CN" sz="1200" dirty="0">
                <a:solidFill>
                  <a:schemeClr val="bg1">
                    <a:lumMod val="50000"/>
                  </a:schemeClr>
                </a:solidFill>
                <a:latin typeface="微软雅黑" panose="020B0503020204020204" pitchFamily="34" charset="-122"/>
                <a:ea typeface="微软雅黑" panose="020B0503020204020204" pitchFamily="34" charset="-122"/>
              </a:rPr>
              <a:t>F426</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41460601-644B-34EA-AC7B-325298949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565" y="1128524"/>
            <a:ext cx="1362265" cy="1371791"/>
          </a:xfrm>
          <a:prstGeom prst="rect">
            <a:avLst/>
          </a:prstGeom>
        </p:spPr>
      </p:pic>
    </p:spTree>
    <p:extLst>
      <p:ext uri="{BB962C8B-B14F-4D97-AF65-F5344CB8AC3E}">
        <p14:creationId xmlns:p14="http://schemas.microsoft.com/office/powerpoint/2010/main" val="2621996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2705575" y="966325"/>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03328" y="3454092"/>
            <a:ext cx="3106594" cy="2308324"/>
          </a:xfrm>
          <a:prstGeom prst="rect">
            <a:avLst/>
          </a:prstGeom>
          <a:noFill/>
        </p:spPr>
        <p:txBody>
          <a:bodyPr wrap="square" rtlCol="0">
            <a:spAutoFit/>
          </a:bodyPr>
          <a:lstStyle/>
          <a:p>
            <a:r>
              <a:rPr lang="en-US" altLang="zh-CN" dirty="0"/>
              <a:t>Study Ethereum's working procedures and find out potential problems, then clarify the cause and try to provide a possible solution. Engage in background material readings and help identify issues.</a:t>
            </a:r>
            <a:endParaRPr lang="zh-CN" altLang="zh-CN" dirty="0"/>
          </a:p>
        </p:txBody>
      </p:sp>
      <p:sp>
        <p:nvSpPr>
          <p:cNvPr id="7" name="PA_椭圆 6"/>
          <p:cNvSpPr/>
          <p:nvPr>
            <p:custDataLst>
              <p:tags r:id="rId2"/>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923330"/>
          </a:xfrm>
          <a:prstGeom prst="rect">
            <a:avLst/>
          </a:prstGeom>
          <a:noFill/>
        </p:spPr>
        <p:txBody>
          <a:bodyPr wrap="square" rtlCol="0">
            <a:spAutoFit/>
          </a:bodyPr>
          <a:lstStyle/>
          <a:p>
            <a:r>
              <a:rPr lang="en-US" altLang="zh-CN" dirty="0"/>
              <a:t>The top 10 most popular vulnerabilities on Ethereum right now</a:t>
            </a:r>
            <a:endParaRPr lang="zh-CN" altLang="zh-CN" dirty="0"/>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issue</a:t>
            </a:r>
            <a:endParaRPr lang="zh-CN" altLang="en-US" sz="2800" spc="1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en-US" altLang="zh-CN" sz="2800" spc="100" dirty="0">
                <a:latin typeface="微软雅黑" panose="020B0503020204020204" pitchFamily="34" charset="-122"/>
                <a:ea typeface="微软雅黑" panose="020B0503020204020204" pitchFamily="34" charset="-122"/>
              </a:rPr>
              <a:t>BUG</a:t>
            </a:r>
            <a:endParaRPr lang="zh-CN" altLang="en-US" sz="2800" spc="100" dirty="0">
              <a:latin typeface="微软雅黑" panose="020B0503020204020204" pitchFamily="34" charset="-122"/>
              <a:ea typeface="微软雅黑" panose="020B0503020204020204" pitchFamily="34" charset="-122"/>
            </a:endParaRPr>
          </a:p>
        </p:txBody>
      </p:sp>
      <p:sp>
        <p:nvSpPr>
          <p:cNvPr id="13" name="PA_椭圆 12"/>
          <p:cNvSpPr/>
          <p:nvPr>
            <p:custDataLst>
              <p:tags r:id="rId3"/>
            </p:custDataLst>
          </p:nvPr>
        </p:nvSpPr>
        <p:spPr>
          <a:xfrm>
            <a:off x="5286376" y="2547938"/>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4"/>
            </p:custDataLst>
          </p:nvPr>
        </p:nvSpPr>
        <p:spPr>
          <a:xfrm>
            <a:off x="5268439" y="2962212"/>
            <a:ext cx="1655121" cy="728982"/>
          </a:xfrm>
          <a:prstGeom prst="rect">
            <a:avLst/>
          </a:prstGeom>
          <a:noFill/>
        </p:spPr>
        <p:txBody>
          <a:bodyPr wrap="square" rtlCol="0">
            <a:spAutoFit/>
          </a:bodyPr>
          <a:lstStyle/>
          <a:p>
            <a:pPr algn="ctr">
              <a:lnSpc>
                <a:spcPct val="120000"/>
              </a:lnSpc>
            </a:pPr>
            <a:r>
              <a:rPr lang="en-US" altLang="zh-CN" spc="300" dirty="0">
                <a:solidFill>
                  <a:schemeClr val="bg1"/>
                </a:solidFill>
                <a:latin typeface="微软雅黑" panose="020B0503020204020204" pitchFamily="34" charset="-122"/>
                <a:ea typeface="微软雅黑" panose="020B0503020204020204" pitchFamily="34" charset="-122"/>
              </a:rPr>
              <a:t>Problem definition</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5"/>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6"/>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7"/>
            </p:custDataLst>
          </p:nvPr>
        </p:nvSpPr>
        <p:spPr>
          <a:xfrm>
            <a:off x="8341290" y="2689993"/>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8"/>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9"/>
            </p:custDataLst>
          </p:nvPr>
        </p:nvSpPr>
        <p:spPr>
          <a:xfrm>
            <a:off x="761639" y="2860859"/>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1" grpId="0"/>
      <p:bldP spid="12" grpId="0"/>
      <p:bldP spid="13" grpId="0" animBg="1"/>
      <p:bldP spid="14" grpId="0"/>
      <p:bldP spid="21" grpId="0" animBg="1"/>
      <p:bldP spid="26" grpId="0" animBg="1"/>
      <p:bldP spid="27"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4018" y="374372"/>
            <a:ext cx="5346543" cy="769441"/>
          </a:xfrm>
          <a:prstGeom prst="rect">
            <a:avLst/>
          </a:prstGeom>
          <a:noFill/>
        </p:spPr>
        <p:txBody>
          <a:bodyPr wrap="square" rtlCol="0">
            <a:spAutoFit/>
          </a:bodyPr>
          <a:lstStyle/>
          <a:p>
            <a:r>
              <a:rPr lang="en-US" altLang="zh-CN" sz="4400" b="1" kern="0" dirty="0">
                <a:effectLst/>
                <a:latin typeface="Times New Roman" panose="02020603050405020304" pitchFamily="18" charset="0"/>
                <a:ea typeface="Times New Roman" panose="02020603050405020304" pitchFamily="18" charset="0"/>
              </a:rPr>
              <a:t>Objective</a:t>
            </a:r>
            <a:endParaRPr lang="en-US" altLang="zh-CN" sz="4400" spc="100" dirty="0">
              <a:latin typeface="微软雅黑" panose="020B0503020204020204" pitchFamily="34" charset="-122"/>
              <a:ea typeface="微软雅黑" panose="020B0503020204020204" pitchFamily="34" charset="-122"/>
            </a:endParaRP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3077307" y="-24752"/>
            <a:ext cx="14398868" cy="783844"/>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001500"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429093" y="1548344"/>
            <a:ext cx="297178" cy="273643"/>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69727B4-BC20-0658-E45B-52666553A86A}"/>
              </a:ext>
            </a:extLst>
          </p:cNvPr>
          <p:cNvPicPr>
            <a:picLocks noChangeAspect="1"/>
          </p:cNvPicPr>
          <p:nvPr/>
        </p:nvPicPr>
        <p:blipFill rotWithShape="1">
          <a:blip r:embed="rId9" cstate="email">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6" name="文本框 5">
            <a:extLst>
              <a:ext uri="{FF2B5EF4-FFF2-40B4-BE49-F238E27FC236}">
                <a16:creationId xmlns:a16="http://schemas.microsoft.com/office/drawing/2014/main" id="{C8B1D9A7-C560-20DD-F47F-201D96072EF0}"/>
              </a:ext>
            </a:extLst>
          </p:cNvPr>
          <p:cNvSpPr txBox="1"/>
          <p:nvPr/>
        </p:nvSpPr>
        <p:spPr>
          <a:xfrm>
            <a:off x="344018" y="1497702"/>
            <a:ext cx="8996664" cy="3862596"/>
          </a:xfrm>
          <a:prstGeom prst="rect">
            <a:avLst/>
          </a:prstGeom>
          <a:noFill/>
        </p:spPr>
        <p:txBody>
          <a:bodyPr wrap="square">
            <a:spAutoFit/>
          </a:bodyPr>
          <a:lstStyle/>
          <a:p>
            <a:pPr marL="450215" marR="467995">
              <a:lnSpc>
                <a:spcPts val="2900"/>
              </a:lnSpc>
              <a:spcBef>
                <a:spcPts val="215"/>
              </a:spcBef>
            </a:pPr>
            <a:r>
              <a:rPr lang="en-US" altLang="zh-CN" sz="2800" b="1" dirty="0">
                <a:latin typeface="Times New Roman" panose="02020603050405020304" pitchFamily="18" charset="0"/>
                <a:ea typeface="Times New Roman" panose="02020603050405020304" pitchFamily="18" charset="0"/>
              </a:rPr>
              <a:t>S</a:t>
            </a:r>
            <a:r>
              <a:rPr lang="en-US" altLang="zh-CN" sz="2800" b="1" dirty="0">
                <a:effectLst/>
                <a:latin typeface="Times New Roman" panose="02020603050405020304" pitchFamily="18" charset="0"/>
                <a:ea typeface="Times New Roman" panose="02020603050405020304" pitchFamily="18" charset="0"/>
              </a:rPr>
              <a:t>implify the smart contract security audit process and offer an automated tool for detecting common vulnerabilities. </a:t>
            </a:r>
          </a:p>
          <a:p>
            <a:pPr marL="450215" marR="467995">
              <a:lnSpc>
                <a:spcPts val="2900"/>
              </a:lnSpc>
              <a:spcBef>
                <a:spcPts val="215"/>
              </a:spcBef>
            </a:pPr>
            <a:endParaRPr lang="en-US" altLang="zh-CN" sz="2800" b="1" dirty="0">
              <a:latin typeface="Times New Roman" panose="02020603050405020304" pitchFamily="18" charset="0"/>
              <a:ea typeface="Times New Roman" panose="02020603050405020304" pitchFamily="18" charset="0"/>
            </a:endParaRPr>
          </a:p>
          <a:p>
            <a:pPr marL="450215" marR="467995">
              <a:lnSpc>
                <a:spcPts val="2900"/>
              </a:lnSpc>
              <a:spcBef>
                <a:spcPts val="215"/>
              </a:spcBef>
            </a:pPr>
            <a:r>
              <a:rPr lang="en-US" altLang="zh-CN" sz="2800" b="1" dirty="0">
                <a:effectLst/>
                <a:latin typeface="Times New Roman" panose="02020603050405020304" pitchFamily="18" charset="0"/>
                <a:ea typeface="Times New Roman" panose="02020603050405020304" pitchFamily="18" charset="0"/>
              </a:rPr>
              <a:t>Through deep integration with Slither, the platform is capable of quickly and accurately identifying Our primary objective in developing this platform was to simplify the smart contract security audit process and offer an automated tool for detecting common vulnerabilities. </a:t>
            </a:r>
            <a:endParaRPr lang="zh-CN" altLang="zh-CN" sz="2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37617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anim calcmode="lin" valueType="num">
                                      <p:cBhvr>
                                        <p:cTn id="10" dur="500" fill="hold"/>
                                        <p:tgtEl>
                                          <p:spTgt spid="23"/>
                                        </p:tgtEl>
                                        <p:attrNameLst>
                                          <p:attrName>ppt_x</p:attrName>
                                        </p:attrNameLst>
                                      </p:cBhvr>
                                      <p:tavLst>
                                        <p:tav tm="0">
                                          <p:val>
                                            <p:fltVal val="0.5"/>
                                          </p:val>
                                        </p:tav>
                                        <p:tav tm="100000">
                                          <p:val>
                                            <p:strVal val="#ppt_x"/>
                                          </p:val>
                                        </p:tav>
                                      </p:tavLst>
                                    </p:anim>
                                    <p:anim calcmode="lin" valueType="num">
                                      <p:cBhvr>
                                        <p:cTn id="11"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BEBA8EAE-BF5A-486C-A8C5-ECC9F3942E4B}">
                <a14:imgProps xmlns:a14="http://schemas.microsoft.com/office/drawing/2010/main">
                  <a14:imgLayer r:embed="rId3">
                    <a14:imgEffect>
                      <a14:sharpenSoften amount="-6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tretch>
            <a:fillRect/>
          </a:stretch>
        </p:blipFill>
        <p:spPr>
          <a:xfrm>
            <a:off x="-331727" y="768859"/>
            <a:ext cx="2530222" cy="2530222"/>
          </a:xfrm>
          <a:prstGeom prst="rect">
            <a:avLst/>
          </a:prstGeom>
        </p:spPr>
      </p:pic>
      <p:cxnSp>
        <p:nvCxnSpPr>
          <p:cNvPr id="41" name="直接连接符 40"/>
          <p:cNvCxnSpPr>
            <a:cxnSpLocks/>
            <a:stCxn id="4" idx="0"/>
          </p:cNvCxnSpPr>
          <p:nvPr/>
        </p:nvCxnSpPr>
        <p:spPr>
          <a:xfrm>
            <a:off x="933384" y="768859"/>
            <a:ext cx="4778998" cy="130973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cxnSpLocks/>
            <a:stCxn id="4" idx="0"/>
          </p:cNvCxnSpPr>
          <p:nvPr/>
        </p:nvCxnSpPr>
        <p:spPr>
          <a:xfrm>
            <a:off x="933384" y="768859"/>
            <a:ext cx="1345724" cy="1024450"/>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flipV="1">
            <a:off x="6905164" y="1535482"/>
            <a:ext cx="1782108" cy="557625"/>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cxnSpLocks/>
          </p:cNvCxnSpPr>
          <p:nvPr/>
        </p:nvCxnSpPr>
        <p:spPr>
          <a:xfrm flipH="1">
            <a:off x="8051935" y="1535482"/>
            <a:ext cx="635337"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53935" y="478440"/>
            <a:ext cx="9291949" cy="584775"/>
          </a:xfrm>
          <a:prstGeom prst="rect">
            <a:avLst/>
          </a:prstGeom>
          <a:noFill/>
        </p:spPr>
        <p:txBody>
          <a:bodyPr wrap="square" rtlCol="0">
            <a:spAutoFit/>
          </a:bodyPr>
          <a:lstStyle/>
          <a:p>
            <a:r>
              <a:rPr lang="zh-CN" altLang="en-US" sz="3200" b="1" spc="100" dirty="0">
                <a:latin typeface="微软雅黑" panose="020B0503020204020204" pitchFamily="34" charset="-122"/>
                <a:ea typeface="微软雅黑" panose="020B0503020204020204" pitchFamily="34" charset="-122"/>
              </a:rPr>
              <a:t>以太坊综述（本部分为综述总结）</a:t>
            </a:r>
          </a:p>
        </p:txBody>
      </p:sp>
      <p:sp>
        <p:nvSpPr>
          <p:cNvPr id="112" name="矩形 111"/>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C01F83C-3EFF-348C-1514-B433DB7B2D0A}"/>
              </a:ext>
            </a:extLst>
          </p:cNvPr>
          <p:cNvSpPr/>
          <p:nvPr/>
        </p:nvSpPr>
        <p:spPr>
          <a:xfrm rot="19545811">
            <a:off x="1262800" y="213052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7AEE863-D10D-E463-F80D-D5345BEE1CCA}"/>
              </a:ext>
            </a:extLst>
          </p:cNvPr>
          <p:cNvSpPr/>
          <p:nvPr/>
        </p:nvSpPr>
        <p:spPr>
          <a:xfrm rot="19545811">
            <a:off x="3025975" y="250778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647F739D-36ED-4B20-D3B8-2380C3070361}"/>
              </a:ext>
            </a:extLst>
          </p:cNvPr>
          <p:cNvSpPr/>
          <p:nvPr/>
        </p:nvSpPr>
        <p:spPr>
          <a:xfrm rot="19545811">
            <a:off x="1933934" y="432176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2A1A694-7716-75F2-73AE-F2D59AB63C43}"/>
              </a:ext>
            </a:extLst>
          </p:cNvPr>
          <p:cNvSpPr/>
          <p:nvPr/>
        </p:nvSpPr>
        <p:spPr>
          <a:xfrm rot="19545811">
            <a:off x="2628438" y="187082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9E7F791-5BCF-F6E9-C924-881595F456A0}"/>
              </a:ext>
            </a:extLst>
          </p:cNvPr>
          <p:cNvSpPr/>
          <p:nvPr/>
        </p:nvSpPr>
        <p:spPr>
          <a:xfrm rot="19545811">
            <a:off x="1278775" y="457776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6E576F62-16D1-04A6-FBB6-4346AD9D9362}"/>
              </a:ext>
            </a:extLst>
          </p:cNvPr>
          <p:cNvSpPr/>
          <p:nvPr/>
        </p:nvSpPr>
        <p:spPr>
          <a:xfrm rot="19545811">
            <a:off x="2126152" y="380768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F50251C5-3D51-28F4-BFDE-2EDB040D7263}"/>
              </a:ext>
            </a:extLst>
          </p:cNvPr>
          <p:cNvSpPr/>
          <p:nvPr/>
        </p:nvSpPr>
        <p:spPr>
          <a:xfrm rot="19545811">
            <a:off x="2916426" y="170988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C7C6948-C3FB-9A93-A674-6ACBD9306D43}"/>
              </a:ext>
            </a:extLst>
          </p:cNvPr>
          <p:cNvSpPr/>
          <p:nvPr/>
        </p:nvSpPr>
        <p:spPr>
          <a:xfrm rot="19545811">
            <a:off x="1102946" y="378707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267B6E0C-5E8C-74D4-C23A-C39A3B3758A7}"/>
              </a:ext>
            </a:extLst>
          </p:cNvPr>
          <p:cNvSpPr/>
          <p:nvPr/>
        </p:nvSpPr>
        <p:spPr>
          <a:xfrm rot="19545811">
            <a:off x="1968040" y="195862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97E91EF-A7BD-9497-974F-EC142C14F22B}"/>
              </a:ext>
            </a:extLst>
          </p:cNvPr>
          <p:cNvSpPr/>
          <p:nvPr/>
        </p:nvSpPr>
        <p:spPr>
          <a:xfrm rot="19545811">
            <a:off x="753126" y="357192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CF075FC-A0ED-F12B-D6A9-50E8A3B76BE8}"/>
              </a:ext>
            </a:extLst>
          </p:cNvPr>
          <p:cNvSpPr/>
          <p:nvPr/>
        </p:nvSpPr>
        <p:spPr>
          <a:xfrm rot="19545811">
            <a:off x="1544316" y="160224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7D4D65ED-7BEB-ACA3-0104-0D8AB699F2AB}"/>
              </a:ext>
            </a:extLst>
          </p:cNvPr>
          <p:cNvSpPr/>
          <p:nvPr/>
        </p:nvSpPr>
        <p:spPr>
          <a:xfrm rot="19545811">
            <a:off x="1388111" y="400340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631A8D2-2162-69C2-A188-523F46A6E6AB}"/>
              </a:ext>
            </a:extLst>
          </p:cNvPr>
          <p:cNvSpPr/>
          <p:nvPr/>
        </p:nvSpPr>
        <p:spPr>
          <a:xfrm rot="19545811">
            <a:off x="1808022" y="359654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7535E8BD-49B7-4054-0BDF-97C59A99063B}"/>
              </a:ext>
            </a:extLst>
          </p:cNvPr>
          <p:cNvSpPr/>
          <p:nvPr/>
        </p:nvSpPr>
        <p:spPr>
          <a:xfrm rot="19545811">
            <a:off x="2923765" y="447061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D6193A9-931F-6C0B-6C14-55FAC5F45DC2}"/>
              </a:ext>
            </a:extLst>
          </p:cNvPr>
          <p:cNvSpPr/>
          <p:nvPr/>
        </p:nvSpPr>
        <p:spPr>
          <a:xfrm rot="19545811">
            <a:off x="2891014" y="195382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FCCCE49-F60D-7645-28AF-4539224F7945}"/>
              </a:ext>
            </a:extLst>
          </p:cNvPr>
          <p:cNvSpPr/>
          <p:nvPr/>
        </p:nvSpPr>
        <p:spPr>
          <a:xfrm rot="19545811">
            <a:off x="1227175" y="331273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E90FA4B-1D9B-06C1-C925-19EE5A18A4AD}"/>
              </a:ext>
            </a:extLst>
          </p:cNvPr>
          <p:cNvSpPr/>
          <p:nvPr/>
        </p:nvSpPr>
        <p:spPr>
          <a:xfrm rot="19545811">
            <a:off x="2930259" y="131969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A0668331-3E31-237E-F341-239C7A428C8B}"/>
              </a:ext>
            </a:extLst>
          </p:cNvPr>
          <p:cNvSpPr/>
          <p:nvPr/>
        </p:nvSpPr>
        <p:spPr>
          <a:xfrm rot="19545811">
            <a:off x="1191601" y="257723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A01BE923-1E28-CC87-38A4-0FD55F6E8F14}"/>
              </a:ext>
            </a:extLst>
          </p:cNvPr>
          <p:cNvSpPr/>
          <p:nvPr/>
        </p:nvSpPr>
        <p:spPr>
          <a:xfrm rot="19545811">
            <a:off x="784746" y="423503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17BEABD-A9C6-0408-3258-43F04B659442}"/>
              </a:ext>
            </a:extLst>
          </p:cNvPr>
          <p:cNvSpPr/>
          <p:nvPr/>
        </p:nvSpPr>
        <p:spPr>
          <a:xfrm rot="19545811">
            <a:off x="3708151" y="373557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1AA5C07-9DEA-AEB6-A19C-3E1ADD9E9E28}"/>
              </a:ext>
            </a:extLst>
          </p:cNvPr>
          <p:cNvSpPr/>
          <p:nvPr/>
        </p:nvSpPr>
        <p:spPr>
          <a:xfrm rot="19545811">
            <a:off x="2325988" y="480308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989A5544-27A5-D102-90E1-CFC893921BC3}"/>
              </a:ext>
            </a:extLst>
          </p:cNvPr>
          <p:cNvSpPr/>
          <p:nvPr/>
        </p:nvSpPr>
        <p:spPr>
          <a:xfrm rot="19545811">
            <a:off x="405914" y="361309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9B779B4-21E1-B98A-3CC7-C54BA67C0146}"/>
              </a:ext>
            </a:extLst>
          </p:cNvPr>
          <p:cNvSpPr/>
          <p:nvPr/>
        </p:nvSpPr>
        <p:spPr>
          <a:xfrm rot="19545811">
            <a:off x="1894640" y="137816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a:extLst>
              <a:ext uri="{FF2B5EF4-FFF2-40B4-BE49-F238E27FC236}">
                <a16:creationId xmlns:a16="http://schemas.microsoft.com/office/drawing/2014/main" id="{60CB8C06-D82F-E288-EC79-752743F2FEB4}"/>
              </a:ext>
            </a:extLst>
          </p:cNvPr>
          <p:cNvSpPr/>
          <p:nvPr/>
        </p:nvSpPr>
        <p:spPr>
          <a:xfrm rot="19545811">
            <a:off x="1008510" y="198276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4A1C021-9ECC-2941-46F0-F2781D765B4D}"/>
              </a:ext>
            </a:extLst>
          </p:cNvPr>
          <p:cNvSpPr/>
          <p:nvPr/>
        </p:nvSpPr>
        <p:spPr>
          <a:xfrm rot="19545811">
            <a:off x="1475648" y="2229099"/>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4B48F61D-DBF1-9965-CF61-A426946CEFA8}"/>
              </a:ext>
            </a:extLst>
          </p:cNvPr>
          <p:cNvSpPr txBox="1"/>
          <p:nvPr/>
        </p:nvSpPr>
        <p:spPr>
          <a:xfrm>
            <a:off x="1866812" y="1045953"/>
            <a:ext cx="9338158" cy="5940088"/>
          </a:xfrm>
          <a:prstGeom prst="rect">
            <a:avLst/>
          </a:prstGeom>
          <a:noFill/>
        </p:spPr>
        <p:txBody>
          <a:bodyPr wrap="square">
            <a:spAutoFit/>
          </a:bodyPr>
          <a:lstStyle/>
          <a:p>
            <a:pPr algn="l">
              <a:spcAft>
                <a:spcPts val="600"/>
              </a:spcAft>
            </a:pPr>
            <a:r>
              <a:rPr lang="zh-CN" altLang="en-US" sz="2400" b="1" dirty="0">
                <a:latin typeface="Cambria" panose="02040503050406030204" pitchFamily="18" charset="0"/>
              </a:rPr>
              <a:t>以太坊简介</a:t>
            </a:r>
            <a:endParaRPr lang="en-US" altLang="zh-CN" sz="2400" b="1" dirty="0">
              <a:solidFill>
                <a:srgbClr val="000000"/>
              </a:solidFill>
              <a:latin typeface="Cambria" panose="02040503050406030204" pitchFamily="18" charset="0"/>
              <a:ea typeface="Cambria" panose="02040503050406030204" pitchFamily="18" charset="0"/>
            </a:endParaRPr>
          </a:p>
          <a:p>
            <a:pPr algn="l">
              <a:spcAft>
                <a:spcPts val="600"/>
              </a:spcAft>
            </a:pPr>
            <a:r>
              <a:rPr lang="en-US" altLang="zh-CN" b="0" i="0" dirty="0">
                <a:solidFill>
                  <a:srgbClr val="000000"/>
                </a:solidFill>
                <a:effectLst/>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开源的、具有智能合约功能的公共区块链平台</a:t>
            </a:r>
            <a:endParaRPr lang="en-US" altLang="zh-CN" b="0" i="0" dirty="0">
              <a:solidFill>
                <a:srgbClr val="000000"/>
              </a:solidFill>
              <a:effectLst/>
              <a:latin typeface="Cambria" panose="02040503050406030204" pitchFamily="18" charset="0"/>
              <a:ea typeface="Cambria" panose="02040503050406030204" pitchFamily="18" charset="0"/>
            </a:endParaRPr>
          </a:p>
          <a:p>
            <a:pPr algn="l">
              <a:spcAft>
                <a:spcPts val="600"/>
              </a:spcAft>
            </a:pPr>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本质是保存数字交易永久记录的公共数据库</a:t>
            </a:r>
            <a:endParaRPr lang="en-US" altLang="zh-CN" sz="2400" dirty="0">
              <a:latin typeface="Cambria" panose="02040503050406030204" pitchFamily="18" charset="0"/>
              <a:ea typeface="Cambria" panose="02040503050406030204" pitchFamily="18" charset="0"/>
            </a:endParaRPr>
          </a:p>
          <a:p>
            <a:pPr algn="l">
              <a:spcBef>
                <a:spcPts val="600"/>
              </a:spcBef>
            </a:pPr>
            <a:r>
              <a:rPr lang="en-US" altLang="zh-CN" b="0" i="0" dirty="0">
                <a:effectLst/>
                <a:latin typeface="Cambria" panose="02040503050406030204" pitchFamily="18" charset="0"/>
                <a:ea typeface="Cambria" panose="02040503050406030204" pitchFamily="18" charset="0"/>
              </a:rPr>
              <a:t>3.</a:t>
            </a:r>
            <a:r>
              <a:rPr lang="zh-CN" altLang="en-US" b="0" i="0" dirty="0">
                <a:effectLst/>
                <a:latin typeface="Cambria" panose="02040503050406030204" pitchFamily="18" charset="0"/>
              </a:rPr>
              <a:t>去中心化、去信任化的分布式账本技术</a:t>
            </a:r>
          </a:p>
          <a:p>
            <a:pPr algn="l">
              <a:spcBef>
                <a:spcPts val="600"/>
              </a:spcBef>
            </a:pPr>
            <a:r>
              <a:rPr lang="en-US" altLang="zh-CN" b="0" i="0" dirty="0">
                <a:effectLst/>
                <a:latin typeface="Cambria" panose="02040503050406030204" pitchFamily="18" charset="0"/>
                <a:ea typeface="Cambria" panose="02040503050406030204" pitchFamily="18" charset="0"/>
              </a:rPr>
              <a:t>4.</a:t>
            </a:r>
            <a:r>
              <a:rPr lang="zh-CN" altLang="en-US" b="0" i="0" dirty="0">
                <a:effectLst/>
                <a:latin typeface="Cambria" panose="02040503050406030204" pitchFamily="18" charset="0"/>
              </a:rPr>
              <a:t>由数据块组成链式结构，数据难以篡改</a:t>
            </a:r>
          </a:p>
          <a:p>
            <a:endParaRPr lang="en-US" altLang="zh-CN" sz="2000" dirty="0">
              <a:latin typeface="Cambria" panose="02040503050406030204" pitchFamily="18" charset="0"/>
              <a:ea typeface="Cambria" panose="02040503050406030204" pitchFamily="18" charset="0"/>
            </a:endParaRPr>
          </a:p>
          <a:p>
            <a:r>
              <a:rPr lang="zh-CN" altLang="en-US" sz="2400" b="1" dirty="0">
                <a:latin typeface="Cambria" panose="02040503050406030204" pitchFamily="18" charset="0"/>
              </a:rPr>
              <a:t>工作原理</a:t>
            </a:r>
            <a:endParaRPr lang="en-US" altLang="zh-CN" sz="2400" b="1" dirty="0">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用户通过钱包发送交易或部署智能合约</a:t>
            </a:r>
            <a:endParaRPr lang="en-US" altLang="zh-CN" b="0" i="0" dirty="0">
              <a:solidFill>
                <a:srgbClr val="000000"/>
              </a:solidFill>
              <a:effectLst/>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网络节点验证并在以太坊虚拟机（</a:t>
            </a:r>
            <a:r>
              <a:rPr lang="en-US" altLang="zh-CN" b="0" i="0" dirty="0">
                <a:solidFill>
                  <a:srgbClr val="000000"/>
                </a:solidFill>
                <a:effectLst/>
                <a:latin typeface="Cambria" panose="02040503050406030204" pitchFamily="18" charset="0"/>
                <a:ea typeface="Cambria" panose="02040503050406030204" pitchFamily="18" charset="0"/>
              </a:rPr>
              <a:t>EVM</a:t>
            </a:r>
            <a:r>
              <a:rPr lang="zh-CN" altLang="en-US" b="0" i="0" dirty="0">
                <a:solidFill>
                  <a:srgbClr val="000000"/>
                </a:solidFill>
                <a:effectLst/>
                <a:latin typeface="Cambria" panose="02040503050406030204" pitchFamily="18" charset="0"/>
              </a:rPr>
              <a:t>）中执行</a:t>
            </a:r>
            <a:endParaRPr lang="en-US" altLang="zh-CN" b="0" i="0" dirty="0">
              <a:solidFill>
                <a:srgbClr val="000000"/>
              </a:solidFill>
              <a:effectLst/>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3.</a:t>
            </a:r>
            <a:r>
              <a:rPr lang="zh-CN" altLang="en-US" b="0" i="0" dirty="0">
                <a:solidFill>
                  <a:srgbClr val="000000"/>
                </a:solidFill>
                <a:effectLst/>
                <a:latin typeface="Cambria" panose="02040503050406030204" pitchFamily="18" charset="0"/>
              </a:rPr>
              <a:t>验证结果打包成区块添加到区块链</a:t>
            </a:r>
            <a:br>
              <a:rPr lang="zh-CN" altLang="en-US" dirty="0">
                <a:latin typeface="Cambria" panose="02040503050406030204" pitchFamily="18" charset="0"/>
              </a:rPr>
            </a:br>
            <a:endParaRPr lang="en-US" altLang="zh-CN" sz="2000" dirty="0">
              <a:latin typeface="Cambria" panose="02040503050406030204" pitchFamily="18" charset="0"/>
              <a:ea typeface="Cambria" panose="02040503050406030204" pitchFamily="18" charset="0"/>
            </a:endParaRPr>
          </a:p>
          <a:p>
            <a:r>
              <a:rPr lang="zh-CN" altLang="en-US" sz="2400" b="1" dirty="0">
                <a:latin typeface="Cambria" panose="02040503050406030204" pitchFamily="18" charset="0"/>
              </a:rPr>
              <a:t>智能合约</a:t>
            </a:r>
            <a:endParaRPr lang="en-US" altLang="zh-CN" sz="2400" b="1" dirty="0">
              <a:latin typeface="Cambria" panose="02040503050406030204" pitchFamily="18" charset="0"/>
              <a:ea typeface="Cambria" panose="02040503050406030204" pitchFamily="18" charset="0"/>
            </a:endParaRPr>
          </a:p>
          <a:p>
            <a:r>
              <a:rPr lang="en-US" altLang="zh-CN" sz="2000" dirty="0">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用编程语言编写，执行后记录不可篡改</a:t>
            </a:r>
            <a:endParaRPr lang="en-US" altLang="zh-CN" dirty="0">
              <a:solidFill>
                <a:srgbClr val="000000"/>
              </a:solidFill>
              <a:latin typeface="Cambria" panose="02040503050406030204" pitchFamily="18" charset="0"/>
              <a:ea typeface="Cambria" panose="02040503050406030204" pitchFamily="18" charset="0"/>
            </a:endParaRPr>
          </a:p>
          <a:p>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保证交易透明公开与合法性</a:t>
            </a:r>
          </a:p>
          <a:p>
            <a:pPr algn="l">
              <a:spcBef>
                <a:spcPts val="600"/>
              </a:spcBef>
              <a:spcAft>
                <a:spcPts val="600"/>
              </a:spcAft>
            </a:pPr>
            <a:r>
              <a:rPr lang="zh-CN" altLang="en-US" b="1" i="0" dirty="0">
                <a:solidFill>
                  <a:srgbClr val="000000"/>
                </a:solidFill>
                <a:effectLst/>
                <a:latin typeface="Cambria" panose="02040503050406030204" pitchFamily="18" charset="0"/>
              </a:rPr>
              <a:t>以太坊虚拟机（</a:t>
            </a:r>
            <a:r>
              <a:rPr lang="en-US" altLang="zh-CN" b="1" i="0" dirty="0">
                <a:solidFill>
                  <a:srgbClr val="000000"/>
                </a:solidFill>
                <a:effectLst/>
                <a:latin typeface="Cambria" panose="02040503050406030204" pitchFamily="18" charset="0"/>
                <a:ea typeface="Cambria" panose="02040503050406030204" pitchFamily="18" charset="0"/>
              </a:rPr>
              <a:t>EVM</a:t>
            </a:r>
            <a:r>
              <a:rPr lang="zh-CN" altLang="en-US" b="1" i="0" dirty="0">
                <a:solidFill>
                  <a:srgbClr val="000000"/>
                </a:solidFill>
                <a:effectLst/>
                <a:latin typeface="Cambria" panose="02040503050406030204" pitchFamily="18" charset="0"/>
              </a:rPr>
              <a:t>）</a:t>
            </a:r>
            <a:endParaRPr lang="en-US" altLang="zh-CN" b="1" i="0" dirty="0">
              <a:solidFill>
                <a:srgbClr val="000000"/>
              </a:solidFill>
              <a:effectLst/>
              <a:latin typeface="Cambria" panose="02040503050406030204" pitchFamily="18" charset="0"/>
              <a:ea typeface="Cambria" panose="02040503050406030204" pitchFamily="18" charset="0"/>
            </a:endParaRPr>
          </a:p>
          <a:p>
            <a:pPr algn="l">
              <a:spcBef>
                <a:spcPts val="600"/>
              </a:spcBef>
              <a:spcAft>
                <a:spcPts val="600"/>
              </a:spcAft>
            </a:pPr>
            <a:r>
              <a:rPr lang="en-US" altLang="zh-CN" dirty="0">
                <a:solidFill>
                  <a:srgbClr val="000000"/>
                </a:solidFill>
                <a:latin typeface="Cambria" panose="02040503050406030204" pitchFamily="18" charset="0"/>
                <a:ea typeface="Cambria" panose="02040503050406030204" pitchFamily="18" charset="0"/>
              </a:rPr>
              <a:t>1.</a:t>
            </a:r>
            <a:r>
              <a:rPr lang="zh-CN" altLang="en-US" b="0" i="0" dirty="0">
                <a:solidFill>
                  <a:srgbClr val="000000"/>
                </a:solidFill>
                <a:effectLst/>
                <a:latin typeface="Cambria" panose="02040503050406030204" pitchFamily="18" charset="0"/>
              </a:rPr>
              <a:t>网络核心，负责执行合约代码</a:t>
            </a:r>
            <a:endParaRPr lang="en-US" altLang="zh-CN" dirty="0">
              <a:solidFill>
                <a:srgbClr val="000000"/>
              </a:solidFill>
              <a:latin typeface="Cambria" panose="02040503050406030204" pitchFamily="18" charset="0"/>
              <a:ea typeface="Cambria" panose="02040503050406030204" pitchFamily="18" charset="0"/>
            </a:endParaRPr>
          </a:p>
          <a:p>
            <a:pPr algn="l">
              <a:spcBef>
                <a:spcPts val="600"/>
              </a:spcBef>
              <a:spcAft>
                <a:spcPts val="600"/>
              </a:spcAft>
            </a:pPr>
            <a:r>
              <a:rPr lang="en-US" altLang="zh-CN" b="0" i="0" dirty="0">
                <a:solidFill>
                  <a:srgbClr val="000000"/>
                </a:solidFill>
                <a:effectLst/>
                <a:latin typeface="Cambria" panose="02040503050406030204" pitchFamily="18" charset="0"/>
                <a:ea typeface="Cambria" panose="02040503050406030204" pitchFamily="18" charset="0"/>
              </a:rPr>
              <a:t>2.</a:t>
            </a:r>
            <a:r>
              <a:rPr lang="zh-CN" altLang="en-US" b="0" i="0" dirty="0">
                <a:solidFill>
                  <a:srgbClr val="000000"/>
                </a:solidFill>
                <a:effectLst/>
                <a:latin typeface="Cambria" panose="02040503050406030204" pitchFamily="18" charset="0"/>
              </a:rPr>
              <a:t>分布式执行确保可靠性和安全性</a:t>
            </a:r>
          </a:p>
        </p:txBody>
      </p:sp>
      <p:pic>
        <p:nvPicPr>
          <p:cNvPr id="135" name="图片 134" descr="图片包含 户外艺术系列&#10;&#10;描述已自动生成">
            <a:extLst>
              <a:ext uri="{FF2B5EF4-FFF2-40B4-BE49-F238E27FC236}">
                <a16:creationId xmlns:a16="http://schemas.microsoft.com/office/drawing/2014/main" id="{4B0FCBC7-A1A0-E591-4EFA-177CE037CAC7}"/>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flipH="1">
            <a:off x="6226944" y="768859"/>
            <a:ext cx="5976699" cy="6058620"/>
          </a:xfrm>
          <a:prstGeom prst="rect">
            <a:avLst/>
          </a:prstGeom>
        </p:spPr>
      </p:pic>
    </p:spTree>
    <p:extLst>
      <p:ext uri="{BB962C8B-B14F-4D97-AF65-F5344CB8AC3E}">
        <p14:creationId xmlns:p14="http://schemas.microsoft.com/office/powerpoint/2010/main" val="2411418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anim calcmode="lin" valueType="num">
                                      <p:cBhvr>
                                        <p:cTn id="10" dur="500" fill="hold"/>
                                        <p:tgtEl>
                                          <p:spTgt spid="95"/>
                                        </p:tgtEl>
                                        <p:attrNameLst>
                                          <p:attrName>ppt_x</p:attrName>
                                        </p:attrNameLst>
                                      </p:cBhvr>
                                      <p:tavLst>
                                        <p:tav tm="0">
                                          <p:val>
                                            <p:fltVal val="0.5"/>
                                          </p:val>
                                        </p:tav>
                                        <p:tav tm="100000">
                                          <p:val>
                                            <p:strVal val="#ppt_x"/>
                                          </p:val>
                                        </p:tav>
                                      </p:tavLst>
                                    </p:anim>
                                    <p:anim calcmode="lin" valueType="num">
                                      <p:cBhvr>
                                        <p:cTn id="11" dur="500" fill="hold"/>
                                        <p:tgtEl>
                                          <p:spTgt spid="9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500" fill="hold"/>
                                        <p:tgtEl>
                                          <p:spTgt spid="97"/>
                                        </p:tgtEl>
                                        <p:attrNameLst>
                                          <p:attrName>ppt_w</p:attrName>
                                        </p:attrNameLst>
                                      </p:cBhvr>
                                      <p:tavLst>
                                        <p:tav tm="0">
                                          <p:val>
                                            <p:fltVal val="0"/>
                                          </p:val>
                                        </p:tav>
                                        <p:tav tm="100000">
                                          <p:val>
                                            <p:strVal val="#ppt_w"/>
                                          </p:val>
                                        </p:tav>
                                      </p:tavLst>
                                    </p:anim>
                                    <p:anim calcmode="lin" valueType="num">
                                      <p:cBhvr>
                                        <p:cTn id="15" dur="500" fill="hold"/>
                                        <p:tgtEl>
                                          <p:spTgt spid="97"/>
                                        </p:tgtEl>
                                        <p:attrNameLst>
                                          <p:attrName>ppt_h</p:attrName>
                                        </p:attrNameLst>
                                      </p:cBhvr>
                                      <p:tavLst>
                                        <p:tav tm="0">
                                          <p:val>
                                            <p:fltVal val="0"/>
                                          </p:val>
                                        </p:tav>
                                        <p:tav tm="100000">
                                          <p:val>
                                            <p:strVal val="#ppt_h"/>
                                          </p:val>
                                        </p:tav>
                                      </p:tavLst>
                                    </p:anim>
                                    <p:animEffect transition="in" filter="fade">
                                      <p:cBhvr>
                                        <p:cTn id="16" dur="500"/>
                                        <p:tgtEl>
                                          <p:spTgt spid="97"/>
                                        </p:tgtEl>
                                      </p:cBhvr>
                                    </p:animEffect>
                                    <p:anim calcmode="lin" valueType="num">
                                      <p:cBhvr>
                                        <p:cTn id="17" dur="500" fill="hold"/>
                                        <p:tgtEl>
                                          <p:spTgt spid="97"/>
                                        </p:tgtEl>
                                        <p:attrNameLst>
                                          <p:attrName>ppt_x</p:attrName>
                                        </p:attrNameLst>
                                      </p:cBhvr>
                                      <p:tavLst>
                                        <p:tav tm="0">
                                          <p:val>
                                            <p:fltVal val="0.5"/>
                                          </p:val>
                                        </p:tav>
                                        <p:tav tm="100000">
                                          <p:val>
                                            <p:strVal val="#ppt_x"/>
                                          </p:val>
                                        </p:tav>
                                      </p:tavLst>
                                    </p:anim>
                                    <p:anim calcmode="lin" valueType="num">
                                      <p:cBhvr>
                                        <p:cTn id="18" dur="500" fill="hold"/>
                                        <p:tgtEl>
                                          <p:spTgt spid="9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ppt_w</p:attrName>
                                        </p:attrNameLst>
                                      </p:cBhvr>
                                      <p:tavLst>
                                        <p:tav tm="0">
                                          <p:val>
                                            <p:fltVal val="0"/>
                                          </p:val>
                                        </p:tav>
                                        <p:tav tm="100000">
                                          <p:val>
                                            <p:strVal val="#ppt_w"/>
                                          </p:val>
                                        </p:tav>
                                      </p:tavLst>
                                    </p:anim>
                                    <p:anim calcmode="lin" valueType="num">
                                      <p:cBhvr>
                                        <p:cTn id="22" dur="500" fill="hold"/>
                                        <p:tgtEl>
                                          <p:spTgt spid="106"/>
                                        </p:tgtEl>
                                        <p:attrNameLst>
                                          <p:attrName>ppt_h</p:attrName>
                                        </p:attrNameLst>
                                      </p:cBhvr>
                                      <p:tavLst>
                                        <p:tav tm="0">
                                          <p:val>
                                            <p:fltVal val="0"/>
                                          </p:val>
                                        </p:tav>
                                        <p:tav tm="100000">
                                          <p:val>
                                            <p:strVal val="#ppt_h"/>
                                          </p:val>
                                        </p:tav>
                                      </p:tavLst>
                                    </p:anim>
                                    <p:animEffect transition="in" filter="fade">
                                      <p:cBhvr>
                                        <p:cTn id="23" dur="500"/>
                                        <p:tgtEl>
                                          <p:spTgt spid="106"/>
                                        </p:tgtEl>
                                      </p:cBhvr>
                                    </p:animEffect>
                                    <p:anim calcmode="lin" valueType="num">
                                      <p:cBhvr>
                                        <p:cTn id="24" dur="500" fill="hold"/>
                                        <p:tgtEl>
                                          <p:spTgt spid="106"/>
                                        </p:tgtEl>
                                        <p:attrNameLst>
                                          <p:attrName>ppt_x</p:attrName>
                                        </p:attrNameLst>
                                      </p:cBhvr>
                                      <p:tavLst>
                                        <p:tav tm="0">
                                          <p:val>
                                            <p:fltVal val="0.5"/>
                                          </p:val>
                                        </p:tav>
                                        <p:tav tm="100000">
                                          <p:val>
                                            <p:strVal val="#ppt_x"/>
                                          </p:val>
                                        </p:tav>
                                      </p:tavLst>
                                    </p:anim>
                                    <p:anim calcmode="lin" valueType="num">
                                      <p:cBhvr>
                                        <p:cTn id="25" dur="500" fill="hold"/>
                                        <p:tgtEl>
                                          <p:spTgt spid="10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 calcmode="lin" valueType="num">
                                      <p:cBhvr>
                                        <p:cTn id="28" dur="500" fill="hold"/>
                                        <p:tgtEl>
                                          <p:spTgt spid="107"/>
                                        </p:tgtEl>
                                        <p:attrNameLst>
                                          <p:attrName>ppt_w</p:attrName>
                                        </p:attrNameLst>
                                      </p:cBhvr>
                                      <p:tavLst>
                                        <p:tav tm="0">
                                          <p:val>
                                            <p:fltVal val="0"/>
                                          </p:val>
                                        </p:tav>
                                        <p:tav tm="100000">
                                          <p:val>
                                            <p:strVal val="#ppt_w"/>
                                          </p:val>
                                        </p:tav>
                                      </p:tavLst>
                                    </p:anim>
                                    <p:anim calcmode="lin" valueType="num">
                                      <p:cBhvr>
                                        <p:cTn id="29" dur="500" fill="hold"/>
                                        <p:tgtEl>
                                          <p:spTgt spid="107"/>
                                        </p:tgtEl>
                                        <p:attrNameLst>
                                          <p:attrName>ppt_h</p:attrName>
                                        </p:attrNameLst>
                                      </p:cBhvr>
                                      <p:tavLst>
                                        <p:tav tm="0">
                                          <p:val>
                                            <p:fltVal val="0"/>
                                          </p:val>
                                        </p:tav>
                                        <p:tav tm="100000">
                                          <p:val>
                                            <p:strVal val="#ppt_h"/>
                                          </p:val>
                                        </p:tav>
                                      </p:tavLst>
                                    </p:anim>
                                    <p:animEffect transition="in" filter="fade">
                                      <p:cBhvr>
                                        <p:cTn id="30" dur="500"/>
                                        <p:tgtEl>
                                          <p:spTgt spid="107"/>
                                        </p:tgtEl>
                                      </p:cBhvr>
                                    </p:animEffect>
                                    <p:anim calcmode="lin" valueType="num">
                                      <p:cBhvr>
                                        <p:cTn id="31" dur="500" fill="hold"/>
                                        <p:tgtEl>
                                          <p:spTgt spid="107"/>
                                        </p:tgtEl>
                                        <p:attrNameLst>
                                          <p:attrName>ppt_x</p:attrName>
                                        </p:attrNameLst>
                                      </p:cBhvr>
                                      <p:tavLst>
                                        <p:tav tm="0">
                                          <p:val>
                                            <p:fltVal val="0.5"/>
                                          </p:val>
                                        </p:tav>
                                        <p:tav tm="100000">
                                          <p:val>
                                            <p:strVal val="#ppt_x"/>
                                          </p:val>
                                        </p:tav>
                                      </p:tavLst>
                                    </p:anim>
                                    <p:anim calcmode="lin" valueType="num">
                                      <p:cBhvr>
                                        <p:cTn id="32" dur="500" fill="hold"/>
                                        <p:tgtEl>
                                          <p:spTgt spid="10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anim calcmode="lin" valueType="num">
                                      <p:cBhvr>
                                        <p:cTn id="38" dur="500" fill="hold"/>
                                        <p:tgtEl>
                                          <p:spTgt spid="109"/>
                                        </p:tgtEl>
                                        <p:attrNameLst>
                                          <p:attrName>ppt_x</p:attrName>
                                        </p:attrNameLst>
                                      </p:cBhvr>
                                      <p:tavLst>
                                        <p:tav tm="0">
                                          <p:val>
                                            <p:fltVal val="0.5"/>
                                          </p:val>
                                        </p:tav>
                                        <p:tav tm="100000">
                                          <p:val>
                                            <p:strVal val="#ppt_x"/>
                                          </p:val>
                                        </p:tav>
                                      </p:tavLst>
                                    </p:anim>
                                    <p:anim calcmode="lin" valueType="num">
                                      <p:cBhvr>
                                        <p:cTn id="39" dur="500" fill="hold"/>
                                        <p:tgtEl>
                                          <p:spTgt spid="109"/>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10"/>
                                        </p:tgtEl>
                                        <p:attrNameLst>
                                          <p:attrName>style.visibility</p:attrName>
                                        </p:attrNameLst>
                                      </p:cBhvr>
                                      <p:to>
                                        <p:strVal val="visible"/>
                                      </p:to>
                                    </p:set>
                                    <p:anim calcmode="lin" valueType="num">
                                      <p:cBhvr>
                                        <p:cTn id="42" dur="500" fill="hold"/>
                                        <p:tgtEl>
                                          <p:spTgt spid="110"/>
                                        </p:tgtEl>
                                        <p:attrNameLst>
                                          <p:attrName>ppt_w</p:attrName>
                                        </p:attrNameLst>
                                      </p:cBhvr>
                                      <p:tavLst>
                                        <p:tav tm="0">
                                          <p:val>
                                            <p:fltVal val="0"/>
                                          </p:val>
                                        </p:tav>
                                        <p:tav tm="100000">
                                          <p:val>
                                            <p:strVal val="#ppt_w"/>
                                          </p:val>
                                        </p:tav>
                                      </p:tavLst>
                                    </p:anim>
                                    <p:anim calcmode="lin" valueType="num">
                                      <p:cBhvr>
                                        <p:cTn id="43" dur="500" fill="hold"/>
                                        <p:tgtEl>
                                          <p:spTgt spid="110"/>
                                        </p:tgtEl>
                                        <p:attrNameLst>
                                          <p:attrName>ppt_h</p:attrName>
                                        </p:attrNameLst>
                                      </p:cBhvr>
                                      <p:tavLst>
                                        <p:tav tm="0">
                                          <p:val>
                                            <p:fltVal val="0"/>
                                          </p:val>
                                        </p:tav>
                                        <p:tav tm="100000">
                                          <p:val>
                                            <p:strVal val="#ppt_h"/>
                                          </p:val>
                                        </p:tav>
                                      </p:tavLst>
                                    </p:anim>
                                    <p:animEffect transition="in" filter="fade">
                                      <p:cBhvr>
                                        <p:cTn id="44" dur="500"/>
                                        <p:tgtEl>
                                          <p:spTgt spid="110"/>
                                        </p:tgtEl>
                                      </p:cBhvr>
                                    </p:animEffect>
                                    <p:anim calcmode="lin" valueType="num">
                                      <p:cBhvr>
                                        <p:cTn id="45" dur="500" fill="hold"/>
                                        <p:tgtEl>
                                          <p:spTgt spid="110"/>
                                        </p:tgtEl>
                                        <p:attrNameLst>
                                          <p:attrName>ppt_x</p:attrName>
                                        </p:attrNameLst>
                                      </p:cBhvr>
                                      <p:tavLst>
                                        <p:tav tm="0">
                                          <p:val>
                                            <p:fltVal val="0.5"/>
                                          </p:val>
                                        </p:tav>
                                        <p:tav tm="100000">
                                          <p:val>
                                            <p:strVal val="#ppt_x"/>
                                          </p:val>
                                        </p:tav>
                                      </p:tavLst>
                                    </p:anim>
                                    <p:anim calcmode="lin" valueType="num">
                                      <p:cBhvr>
                                        <p:cTn id="46" dur="500" fill="hold"/>
                                        <p:tgtEl>
                                          <p:spTgt spid="11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500" fill="hold"/>
                                        <p:tgtEl>
                                          <p:spTgt spid="111"/>
                                        </p:tgtEl>
                                        <p:attrNameLst>
                                          <p:attrName>ppt_w</p:attrName>
                                        </p:attrNameLst>
                                      </p:cBhvr>
                                      <p:tavLst>
                                        <p:tav tm="0">
                                          <p:val>
                                            <p:fltVal val="0"/>
                                          </p:val>
                                        </p:tav>
                                        <p:tav tm="100000">
                                          <p:val>
                                            <p:strVal val="#ppt_w"/>
                                          </p:val>
                                        </p:tav>
                                      </p:tavLst>
                                    </p:anim>
                                    <p:anim calcmode="lin" valueType="num">
                                      <p:cBhvr>
                                        <p:cTn id="50" dur="500" fill="hold"/>
                                        <p:tgtEl>
                                          <p:spTgt spid="111"/>
                                        </p:tgtEl>
                                        <p:attrNameLst>
                                          <p:attrName>ppt_h</p:attrName>
                                        </p:attrNameLst>
                                      </p:cBhvr>
                                      <p:tavLst>
                                        <p:tav tm="0">
                                          <p:val>
                                            <p:fltVal val="0"/>
                                          </p:val>
                                        </p:tav>
                                        <p:tav tm="100000">
                                          <p:val>
                                            <p:strVal val="#ppt_h"/>
                                          </p:val>
                                        </p:tav>
                                      </p:tavLst>
                                    </p:anim>
                                    <p:animEffect transition="in" filter="fade">
                                      <p:cBhvr>
                                        <p:cTn id="51" dur="500"/>
                                        <p:tgtEl>
                                          <p:spTgt spid="111"/>
                                        </p:tgtEl>
                                      </p:cBhvr>
                                    </p:animEffect>
                                    <p:anim calcmode="lin" valueType="num">
                                      <p:cBhvr>
                                        <p:cTn id="52" dur="500" fill="hold"/>
                                        <p:tgtEl>
                                          <p:spTgt spid="111"/>
                                        </p:tgtEl>
                                        <p:attrNameLst>
                                          <p:attrName>ppt_x</p:attrName>
                                        </p:attrNameLst>
                                      </p:cBhvr>
                                      <p:tavLst>
                                        <p:tav tm="0">
                                          <p:val>
                                            <p:fltVal val="0.5"/>
                                          </p:val>
                                        </p:tav>
                                        <p:tav tm="100000">
                                          <p:val>
                                            <p:strVal val="#ppt_x"/>
                                          </p:val>
                                        </p:tav>
                                      </p:tavLst>
                                    </p:anim>
                                    <p:anim calcmode="lin" valueType="num">
                                      <p:cBhvr>
                                        <p:cTn id="53" dur="500" fill="hold"/>
                                        <p:tgtEl>
                                          <p:spTgt spid="11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 calcmode="lin" valueType="num">
                                      <p:cBhvr>
                                        <p:cTn id="56" dur="500" fill="hold"/>
                                        <p:tgtEl>
                                          <p:spTgt spid="113"/>
                                        </p:tgtEl>
                                        <p:attrNameLst>
                                          <p:attrName>ppt_w</p:attrName>
                                        </p:attrNameLst>
                                      </p:cBhvr>
                                      <p:tavLst>
                                        <p:tav tm="0">
                                          <p:val>
                                            <p:fltVal val="0"/>
                                          </p:val>
                                        </p:tav>
                                        <p:tav tm="100000">
                                          <p:val>
                                            <p:strVal val="#ppt_w"/>
                                          </p:val>
                                        </p:tav>
                                      </p:tavLst>
                                    </p:anim>
                                    <p:anim calcmode="lin" valueType="num">
                                      <p:cBhvr>
                                        <p:cTn id="57" dur="500" fill="hold"/>
                                        <p:tgtEl>
                                          <p:spTgt spid="113"/>
                                        </p:tgtEl>
                                        <p:attrNameLst>
                                          <p:attrName>ppt_h</p:attrName>
                                        </p:attrNameLst>
                                      </p:cBhvr>
                                      <p:tavLst>
                                        <p:tav tm="0">
                                          <p:val>
                                            <p:fltVal val="0"/>
                                          </p:val>
                                        </p:tav>
                                        <p:tav tm="100000">
                                          <p:val>
                                            <p:strVal val="#ppt_h"/>
                                          </p:val>
                                        </p:tav>
                                      </p:tavLst>
                                    </p:anim>
                                    <p:animEffect transition="in" filter="fade">
                                      <p:cBhvr>
                                        <p:cTn id="58" dur="500"/>
                                        <p:tgtEl>
                                          <p:spTgt spid="113"/>
                                        </p:tgtEl>
                                      </p:cBhvr>
                                    </p:animEffect>
                                    <p:anim calcmode="lin" valueType="num">
                                      <p:cBhvr>
                                        <p:cTn id="59" dur="500" fill="hold"/>
                                        <p:tgtEl>
                                          <p:spTgt spid="113"/>
                                        </p:tgtEl>
                                        <p:attrNameLst>
                                          <p:attrName>ppt_x</p:attrName>
                                        </p:attrNameLst>
                                      </p:cBhvr>
                                      <p:tavLst>
                                        <p:tav tm="0">
                                          <p:val>
                                            <p:fltVal val="0.5"/>
                                          </p:val>
                                        </p:tav>
                                        <p:tav tm="100000">
                                          <p:val>
                                            <p:strVal val="#ppt_x"/>
                                          </p:val>
                                        </p:tav>
                                      </p:tavLst>
                                    </p:anim>
                                    <p:anim calcmode="lin" valueType="num">
                                      <p:cBhvr>
                                        <p:cTn id="60" dur="500" fill="hold"/>
                                        <p:tgtEl>
                                          <p:spTgt spid="113"/>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anim calcmode="lin" valueType="num">
                                      <p:cBhvr>
                                        <p:cTn id="63" dur="500" fill="hold"/>
                                        <p:tgtEl>
                                          <p:spTgt spid="114"/>
                                        </p:tgtEl>
                                        <p:attrNameLst>
                                          <p:attrName>ppt_w</p:attrName>
                                        </p:attrNameLst>
                                      </p:cBhvr>
                                      <p:tavLst>
                                        <p:tav tm="0">
                                          <p:val>
                                            <p:fltVal val="0"/>
                                          </p:val>
                                        </p:tav>
                                        <p:tav tm="100000">
                                          <p:val>
                                            <p:strVal val="#ppt_w"/>
                                          </p:val>
                                        </p:tav>
                                      </p:tavLst>
                                    </p:anim>
                                    <p:anim calcmode="lin" valueType="num">
                                      <p:cBhvr>
                                        <p:cTn id="64" dur="500" fill="hold"/>
                                        <p:tgtEl>
                                          <p:spTgt spid="114"/>
                                        </p:tgtEl>
                                        <p:attrNameLst>
                                          <p:attrName>ppt_h</p:attrName>
                                        </p:attrNameLst>
                                      </p:cBhvr>
                                      <p:tavLst>
                                        <p:tav tm="0">
                                          <p:val>
                                            <p:fltVal val="0"/>
                                          </p:val>
                                        </p:tav>
                                        <p:tav tm="100000">
                                          <p:val>
                                            <p:strVal val="#ppt_h"/>
                                          </p:val>
                                        </p:tav>
                                      </p:tavLst>
                                    </p:anim>
                                    <p:animEffect transition="in" filter="fade">
                                      <p:cBhvr>
                                        <p:cTn id="65" dur="500"/>
                                        <p:tgtEl>
                                          <p:spTgt spid="114"/>
                                        </p:tgtEl>
                                      </p:cBhvr>
                                    </p:animEffect>
                                    <p:anim calcmode="lin" valueType="num">
                                      <p:cBhvr>
                                        <p:cTn id="66" dur="500" fill="hold"/>
                                        <p:tgtEl>
                                          <p:spTgt spid="114"/>
                                        </p:tgtEl>
                                        <p:attrNameLst>
                                          <p:attrName>ppt_x</p:attrName>
                                        </p:attrNameLst>
                                      </p:cBhvr>
                                      <p:tavLst>
                                        <p:tav tm="0">
                                          <p:val>
                                            <p:fltVal val="0.5"/>
                                          </p:val>
                                        </p:tav>
                                        <p:tav tm="100000">
                                          <p:val>
                                            <p:strVal val="#ppt_x"/>
                                          </p:val>
                                        </p:tav>
                                      </p:tavLst>
                                    </p:anim>
                                    <p:anim calcmode="lin" valueType="num">
                                      <p:cBhvr>
                                        <p:cTn id="67" dur="500" fill="hold"/>
                                        <p:tgtEl>
                                          <p:spTgt spid="114"/>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115"/>
                                        </p:tgtEl>
                                        <p:attrNameLst>
                                          <p:attrName>style.visibility</p:attrName>
                                        </p:attrNameLst>
                                      </p:cBhvr>
                                      <p:to>
                                        <p:strVal val="visible"/>
                                      </p:to>
                                    </p:set>
                                    <p:anim calcmode="lin" valueType="num">
                                      <p:cBhvr>
                                        <p:cTn id="70" dur="500" fill="hold"/>
                                        <p:tgtEl>
                                          <p:spTgt spid="115"/>
                                        </p:tgtEl>
                                        <p:attrNameLst>
                                          <p:attrName>ppt_w</p:attrName>
                                        </p:attrNameLst>
                                      </p:cBhvr>
                                      <p:tavLst>
                                        <p:tav tm="0">
                                          <p:val>
                                            <p:fltVal val="0"/>
                                          </p:val>
                                        </p:tav>
                                        <p:tav tm="100000">
                                          <p:val>
                                            <p:strVal val="#ppt_w"/>
                                          </p:val>
                                        </p:tav>
                                      </p:tavLst>
                                    </p:anim>
                                    <p:anim calcmode="lin" valueType="num">
                                      <p:cBhvr>
                                        <p:cTn id="71" dur="500" fill="hold"/>
                                        <p:tgtEl>
                                          <p:spTgt spid="115"/>
                                        </p:tgtEl>
                                        <p:attrNameLst>
                                          <p:attrName>ppt_h</p:attrName>
                                        </p:attrNameLst>
                                      </p:cBhvr>
                                      <p:tavLst>
                                        <p:tav tm="0">
                                          <p:val>
                                            <p:fltVal val="0"/>
                                          </p:val>
                                        </p:tav>
                                        <p:tav tm="100000">
                                          <p:val>
                                            <p:strVal val="#ppt_h"/>
                                          </p:val>
                                        </p:tav>
                                      </p:tavLst>
                                    </p:anim>
                                    <p:animEffect transition="in" filter="fade">
                                      <p:cBhvr>
                                        <p:cTn id="72" dur="500"/>
                                        <p:tgtEl>
                                          <p:spTgt spid="115"/>
                                        </p:tgtEl>
                                      </p:cBhvr>
                                    </p:animEffect>
                                    <p:anim calcmode="lin" valueType="num">
                                      <p:cBhvr>
                                        <p:cTn id="73" dur="500" fill="hold"/>
                                        <p:tgtEl>
                                          <p:spTgt spid="115"/>
                                        </p:tgtEl>
                                        <p:attrNameLst>
                                          <p:attrName>ppt_x</p:attrName>
                                        </p:attrNameLst>
                                      </p:cBhvr>
                                      <p:tavLst>
                                        <p:tav tm="0">
                                          <p:val>
                                            <p:fltVal val="0.5"/>
                                          </p:val>
                                        </p:tav>
                                        <p:tav tm="100000">
                                          <p:val>
                                            <p:strVal val="#ppt_x"/>
                                          </p:val>
                                        </p:tav>
                                      </p:tavLst>
                                    </p:anim>
                                    <p:anim calcmode="lin" valueType="num">
                                      <p:cBhvr>
                                        <p:cTn id="74" dur="500" fill="hold"/>
                                        <p:tgtEl>
                                          <p:spTgt spid="115"/>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anim calcmode="lin" valueType="num">
                                      <p:cBhvr>
                                        <p:cTn id="80" dur="500" fill="hold"/>
                                        <p:tgtEl>
                                          <p:spTgt spid="116"/>
                                        </p:tgtEl>
                                        <p:attrNameLst>
                                          <p:attrName>ppt_x</p:attrName>
                                        </p:attrNameLst>
                                      </p:cBhvr>
                                      <p:tavLst>
                                        <p:tav tm="0">
                                          <p:val>
                                            <p:fltVal val="0.5"/>
                                          </p:val>
                                        </p:tav>
                                        <p:tav tm="100000">
                                          <p:val>
                                            <p:strVal val="#ppt_x"/>
                                          </p:val>
                                        </p:tav>
                                      </p:tavLst>
                                    </p:anim>
                                    <p:anim calcmode="lin" valueType="num">
                                      <p:cBhvr>
                                        <p:cTn id="81" dur="500" fill="hold"/>
                                        <p:tgtEl>
                                          <p:spTgt spid="116"/>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 calcmode="lin" valueType="num">
                                      <p:cBhvr>
                                        <p:cTn id="84" dur="500" fill="hold"/>
                                        <p:tgtEl>
                                          <p:spTgt spid="117"/>
                                        </p:tgtEl>
                                        <p:attrNameLst>
                                          <p:attrName>ppt_w</p:attrName>
                                        </p:attrNameLst>
                                      </p:cBhvr>
                                      <p:tavLst>
                                        <p:tav tm="0">
                                          <p:val>
                                            <p:fltVal val="0"/>
                                          </p:val>
                                        </p:tav>
                                        <p:tav tm="100000">
                                          <p:val>
                                            <p:strVal val="#ppt_w"/>
                                          </p:val>
                                        </p:tav>
                                      </p:tavLst>
                                    </p:anim>
                                    <p:anim calcmode="lin" valueType="num">
                                      <p:cBhvr>
                                        <p:cTn id="85" dur="500" fill="hold"/>
                                        <p:tgtEl>
                                          <p:spTgt spid="117"/>
                                        </p:tgtEl>
                                        <p:attrNameLst>
                                          <p:attrName>ppt_h</p:attrName>
                                        </p:attrNameLst>
                                      </p:cBhvr>
                                      <p:tavLst>
                                        <p:tav tm="0">
                                          <p:val>
                                            <p:fltVal val="0"/>
                                          </p:val>
                                        </p:tav>
                                        <p:tav tm="100000">
                                          <p:val>
                                            <p:strVal val="#ppt_h"/>
                                          </p:val>
                                        </p:tav>
                                      </p:tavLst>
                                    </p:anim>
                                    <p:animEffect transition="in" filter="fade">
                                      <p:cBhvr>
                                        <p:cTn id="86" dur="500"/>
                                        <p:tgtEl>
                                          <p:spTgt spid="117"/>
                                        </p:tgtEl>
                                      </p:cBhvr>
                                    </p:animEffect>
                                    <p:anim calcmode="lin" valueType="num">
                                      <p:cBhvr>
                                        <p:cTn id="87" dur="500" fill="hold"/>
                                        <p:tgtEl>
                                          <p:spTgt spid="117"/>
                                        </p:tgtEl>
                                        <p:attrNameLst>
                                          <p:attrName>ppt_x</p:attrName>
                                        </p:attrNameLst>
                                      </p:cBhvr>
                                      <p:tavLst>
                                        <p:tav tm="0">
                                          <p:val>
                                            <p:fltVal val="0.5"/>
                                          </p:val>
                                        </p:tav>
                                        <p:tav tm="100000">
                                          <p:val>
                                            <p:strVal val="#ppt_x"/>
                                          </p:val>
                                        </p:tav>
                                      </p:tavLst>
                                    </p:anim>
                                    <p:anim calcmode="lin" valueType="num">
                                      <p:cBhvr>
                                        <p:cTn id="88" dur="500" fill="hold"/>
                                        <p:tgtEl>
                                          <p:spTgt spid="117"/>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anim calcmode="lin" valueType="num">
                                      <p:cBhvr>
                                        <p:cTn id="91" dur="500" fill="hold"/>
                                        <p:tgtEl>
                                          <p:spTgt spid="118"/>
                                        </p:tgtEl>
                                        <p:attrNameLst>
                                          <p:attrName>ppt_w</p:attrName>
                                        </p:attrNameLst>
                                      </p:cBhvr>
                                      <p:tavLst>
                                        <p:tav tm="0">
                                          <p:val>
                                            <p:fltVal val="0"/>
                                          </p:val>
                                        </p:tav>
                                        <p:tav tm="100000">
                                          <p:val>
                                            <p:strVal val="#ppt_w"/>
                                          </p:val>
                                        </p:tav>
                                      </p:tavLst>
                                    </p:anim>
                                    <p:anim calcmode="lin" valueType="num">
                                      <p:cBhvr>
                                        <p:cTn id="92" dur="500" fill="hold"/>
                                        <p:tgtEl>
                                          <p:spTgt spid="118"/>
                                        </p:tgtEl>
                                        <p:attrNameLst>
                                          <p:attrName>ppt_h</p:attrName>
                                        </p:attrNameLst>
                                      </p:cBhvr>
                                      <p:tavLst>
                                        <p:tav tm="0">
                                          <p:val>
                                            <p:fltVal val="0"/>
                                          </p:val>
                                        </p:tav>
                                        <p:tav tm="100000">
                                          <p:val>
                                            <p:strVal val="#ppt_h"/>
                                          </p:val>
                                        </p:tav>
                                      </p:tavLst>
                                    </p:anim>
                                    <p:animEffect transition="in" filter="fade">
                                      <p:cBhvr>
                                        <p:cTn id="93" dur="500"/>
                                        <p:tgtEl>
                                          <p:spTgt spid="118"/>
                                        </p:tgtEl>
                                      </p:cBhvr>
                                    </p:animEffect>
                                    <p:anim calcmode="lin" valueType="num">
                                      <p:cBhvr>
                                        <p:cTn id="94" dur="500" fill="hold"/>
                                        <p:tgtEl>
                                          <p:spTgt spid="118"/>
                                        </p:tgtEl>
                                        <p:attrNameLst>
                                          <p:attrName>ppt_x</p:attrName>
                                        </p:attrNameLst>
                                      </p:cBhvr>
                                      <p:tavLst>
                                        <p:tav tm="0">
                                          <p:val>
                                            <p:fltVal val="0.5"/>
                                          </p:val>
                                        </p:tav>
                                        <p:tav tm="100000">
                                          <p:val>
                                            <p:strVal val="#ppt_x"/>
                                          </p:val>
                                        </p:tav>
                                      </p:tavLst>
                                    </p:anim>
                                    <p:anim calcmode="lin" valueType="num">
                                      <p:cBhvr>
                                        <p:cTn id="95" dur="500" fill="hold"/>
                                        <p:tgtEl>
                                          <p:spTgt spid="118"/>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 calcmode="lin" valueType="num">
                                      <p:cBhvr>
                                        <p:cTn id="98" dur="500" fill="hold"/>
                                        <p:tgtEl>
                                          <p:spTgt spid="119"/>
                                        </p:tgtEl>
                                        <p:attrNameLst>
                                          <p:attrName>ppt_w</p:attrName>
                                        </p:attrNameLst>
                                      </p:cBhvr>
                                      <p:tavLst>
                                        <p:tav tm="0">
                                          <p:val>
                                            <p:fltVal val="0"/>
                                          </p:val>
                                        </p:tav>
                                        <p:tav tm="100000">
                                          <p:val>
                                            <p:strVal val="#ppt_w"/>
                                          </p:val>
                                        </p:tav>
                                      </p:tavLst>
                                    </p:anim>
                                    <p:anim calcmode="lin" valueType="num">
                                      <p:cBhvr>
                                        <p:cTn id="99" dur="500" fill="hold"/>
                                        <p:tgtEl>
                                          <p:spTgt spid="119"/>
                                        </p:tgtEl>
                                        <p:attrNameLst>
                                          <p:attrName>ppt_h</p:attrName>
                                        </p:attrNameLst>
                                      </p:cBhvr>
                                      <p:tavLst>
                                        <p:tav tm="0">
                                          <p:val>
                                            <p:fltVal val="0"/>
                                          </p:val>
                                        </p:tav>
                                        <p:tav tm="100000">
                                          <p:val>
                                            <p:strVal val="#ppt_h"/>
                                          </p:val>
                                        </p:tav>
                                      </p:tavLst>
                                    </p:anim>
                                    <p:animEffect transition="in" filter="fade">
                                      <p:cBhvr>
                                        <p:cTn id="100" dur="500"/>
                                        <p:tgtEl>
                                          <p:spTgt spid="119"/>
                                        </p:tgtEl>
                                      </p:cBhvr>
                                    </p:animEffect>
                                    <p:anim calcmode="lin" valueType="num">
                                      <p:cBhvr>
                                        <p:cTn id="101" dur="500" fill="hold"/>
                                        <p:tgtEl>
                                          <p:spTgt spid="119"/>
                                        </p:tgtEl>
                                        <p:attrNameLst>
                                          <p:attrName>ppt_x</p:attrName>
                                        </p:attrNameLst>
                                      </p:cBhvr>
                                      <p:tavLst>
                                        <p:tav tm="0">
                                          <p:val>
                                            <p:fltVal val="0.5"/>
                                          </p:val>
                                        </p:tav>
                                        <p:tav tm="100000">
                                          <p:val>
                                            <p:strVal val="#ppt_x"/>
                                          </p:val>
                                        </p:tav>
                                      </p:tavLst>
                                    </p:anim>
                                    <p:anim calcmode="lin" valueType="num">
                                      <p:cBhvr>
                                        <p:cTn id="102" dur="500" fill="hold"/>
                                        <p:tgtEl>
                                          <p:spTgt spid="119"/>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anim calcmode="lin" valueType="num">
                                      <p:cBhvr>
                                        <p:cTn id="108" dur="500" fill="hold"/>
                                        <p:tgtEl>
                                          <p:spTgt spid="120"/>
                                        </p:tgtEl>
                                        <p:attrNameLst>
                                          <p:attrName>ppt_x</p:attrName>
                                        </p:attrNameLst>
                                      </p:cBhvr>
                                      <p:tavLst>
                                        <p:tav tm="0">
                                          <p:val>
                                            <p:fltVal val="0.5"/>
                                          </p:val>
                                        </p:tav>
                                        <p:tav tm="100000">
                                          <p:val>
                                            <p:strVal val="#ppt_x"/>
                                          </p:val>
                                        </p:tav>
                                      </p:tavLst>
                                    </p:anim>
                                    <p:anim calcmode="lin" valueType="num">
                                      <p:cBhvr>
                                        <p:cTn id="109" dur="500" fill="hold"/>
                                        <p:tgtEl>
                                          <p:spTgt spid="120"/>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 calcmode="lin" valueType="num">
                                      <p:cBhvr>
                                        <p:cTn id="112" dur="500" fill="hold"/>
                                        <p:tgtEl>
                                          <p:spTgt spid="121"/>
                                        </p:tgtEl>
                                        <p:attrNameLst>
                                          <p:attrName>ppt_w</p:attrName>
                                        </p:attrNameLst>
                                      </p:cBhvr>
                                      <p:tavLst>
                                        <p:tav tm="0">
                                          <p:val>
                                            <p:fltVal val="0"/>
                                          </p:val>
                                        </p:tav>
                                        <p:tav tm="100000">
                                          <p:val>
                                            <p:strVal val="#ppt_w"/>
                                          </p:val>
                                        </p:tav>
                                      </p:tavLst>
                                    </p:anim>
                                    <p:anim calcmode="lin" valueType="num">
                                      <p:cBhvr>
                                        <p:cTn id="113" dur="500" fill="hold"/>
                                        <p:tgtEl>
                                          <p:spTgt spid="121"/>
                                        </p:tgtEl>
                                        <p:attrNameLst>
                                          <p:attrName>ppt_h</p:attrName>
                                        </p:attrNameLst>
                                      </p:cBhvr>
                                      <p:tavLst>
                                        <p:tav tm="0">
                                          <p:val>
                                            <p:fltVal val="0"/>
                                          </p:val>
                                        </p:tav>
                                        <p:tav tm="100000">
                                          <p:val>
                                            <p:strVal val="#ppt_h"/>
                                          </p:val>
                                        </p:tav>
                                      </p:tavLst>
                                    </p:anim>
                                    <p:animEffect transition="in" filter="fade">
                                      <p:cBhvr>
                                        <p:cTn id="114" dur="500"/>
                                        <p:tgtEl>
                                          <p:spTgt spid="121"/>
                                        </p:tgtEl>
                                      </p:cBhvr>
                                    </p:animEffect>
                                    <p:anim calcmode="lin" valueType="num">
                                      <p:cBhvr>
                                        <p:cTn id="115" dur="500" fill="hold"/>
                                        <p:tgtEl>
                                          <p:spTgt spid="121"/>
                                        </p:tgtEl>
                                        <p:attrNameLst>
                                          <p:attrName>ppt_x</p:attrName>
                                        </p:attrNameLst>
                                      </p:cBhvr>
                                      <p:tavLst>
                                        <p:tav tm="0">
                                          <p:val>
                                            <p:fltVal val="0.5"/>
                                          </p:val>
                                        </p:tav>
                                        <p:tav tm="100000">
                                          <p:val>
                                            <p:strVal val="#ppt_x"/>
                                          </p:val>
                                        </p:tav>
                                      </p:tavLst>
                                    </p:anim>
                                    <p:anim calcmode="lin" valueType="num">
                                      <p:cBhvr>
                                        <p:cTn id="116" dur="500" fill="hold"/>
                                        <p:tgtEl>
                                          <p:spTgt spid="12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anim calcmode="lin" valueType="num">
                                      <p:cBhvr>
                                        <p:cTn id="119" dur="500" fill="hold"/>
                                        <p:tgtEl>
                                          <p:spTgt spid="122"/>
                                        </p:tgtEl>
                                        <p:attrNameLst>
                                          <p:attrName>ppt_w</p:attrName>
                                        </p:attrNameLst>
                                      </p:cBhvr>
                                      <p:tavLst>
                                        <p:tav tm="0">
                                          <p:val>
                                            <p:fltVal val="0"/>
                                          </p:val>
                                        </p:tav>
                                        <p:tav tm="100000">
                                          <p:val>
                                            <p:strVal val="#ppt_w"/>
                                          </p:val>
                                        </p:tav>
                                      </p:tavLst>
                                    </p:anim>
                                    <p:anim calcmode="lin" valueType="num">
                                      <p:cBhvr>
                                        <p:cTn id="120" dur="500" fill="hold"/>
                                        <p:tgtEl>
                                          <p:spTgt spid="122"/>
                                        </p:tgtEl>
                                        <p:attrNameLst>
                                          <p:attrName>ppt_h</p:attrName>
                                        </p:attrNameLst>
                                      </p:cBhvr>
                                      <p:tavLst>
                                        <p:tav tm="0">
                                          <p:val>
                                            <p:fltVal val="0"/>
                                          </p:val>
                                        </p:tav>
                                        <p:tav tm="100000">
                                          <p:val>
                                            <p:strVal val="#ppt_h"/>
                                          </p:val>
                                        </p:tav>
                                      </p:tavLst>
                                    </p:anim>
                                    <p:animEffect transition="in" filter="fade">
                                      <p:cBhvr>
                                        <p:cTn id="121" dur="500"/>
                                        <p:tgtEl>
                                          <p:spTgt spid="122"/>
                                        </p:tgtEl>
                                      </p:cBhvr>
                                    </p:animEffect>
                                    <p:anim calcmode="lin" valueType="num">
                                      <p:cBhvr>
                                        <p:cTn id="122" dur="500" fill="hold"/>
                                        <p:tgtEl>
                                          <p:spTgt spid="122"/>
                                        </p:tgtEl>
                                        <p:attrNameLst>
                                          <p:attrName>ppt_x</p:attrName>
                                        </p:attrNameLst>
                                      </p:cBhvr>
                                      <p:tavLst>
                                        <p:tav tm="0">
                                          <p:val>
                                            <p:fltVal val="0.5"/>
                                          </p:val>
                                        </p:tav>
                                        <p:tav tm="100000">
                                          <p:val>
                                            <p:strVal val="#ppt_x"/>
                                          </p:val>
                                        </p:tav>
                                      </p:tavLst>
                                    </p:anim>
                                    <p:anim calcmode="lin" valueType="num">
                                      <p:cBhvr>
                                        <p:cTn id="123" dur="500" fill="hold"/>
                                        <p:tgtEl>
                                          <p:spTgt spid="122"/>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 calcmode="lin" valueType="num">
                                      <p:cBhvr>
                                        <p:cTn id="126" dur="500" fill="hold"/>
                                        <p:tgtEl>
                                          <p:spTgt spid="123"/>
                                        </p:tgtEl>
                                        <p:attrNameLst>
                                          <p:attrName>ppt_w</p:attrName>
                                        </p:attrNameLst>
                                      </p:cBhvr>
                                      <p:tavLst>
                                        <p:tav tm="0">
                                          <p:val>
                                            <p:fltVal val="0"/>
                                          </p:val>
                                        </p:tav>
                                        <p:tav tm="100000">
                                          <p:val>
                                            <p:strVal val="#ppt_w"/>
                                          </p:val>
                                        </p:tav>
                                      </p:tavLst>
                                    </p:anim>
                                    <p:anim calcmode="lin" valueType="num">
                                      <p:cBhvr>
                                        <p:cTn id="127" dur="500" fill="hold"/>
                                        <p:tgtEl>
                                          <p:spTgt spid="123"/>
                                        </p:tgtEl>
                                        <p:attrNameLst>
                                          <p:attrName>ppt_h</p:attrName>
                                        </p:attrNameLst>
                                      </p:cBhvr>
                                      <p:tavLst>
                                        <p:tav tm="0">
                                          <p:val>
                                            <p:fltVal val="0"/>
                                          </p:val>
                                        </p:tav>
                                        <p:tav tm="100000">
                                          <p:val>
                                            <p:strVal val="#ppt_h"/>
                                          </p:val>
                                        </p:tav>
                                      </p:tavLst>
                                    </p:anim>
                                    <p:animEffect transition="in" filter="fade">
                                      <p:cBhvr>
                                        <p:cTn id="128" dur="500"/>
                                        <p:tgtEl>
                                          <p:spTgt spid="123"/>
                                        </p:tgtEl>
                                      </p:cBhvr>
                                    </p:animEffect>
                                    <p:anim calcmode="lin" valueType="num">
                                      <p:cBhvr>
                                        <p:cTn id="129" dur="500" fill="hold"/>
                                        <p:tgtEl>
                                          <p:spTgt spid="123"/>
                                        </p:tgtEl>
                                        <p:attrNameLst>
                                          <p:attrName>ppt_x</p:attrName>
                                        </p:attrNameLst>
                                      </p:cBhvr>
                                      <p:tavLst>
                                        <p:tav tm="0">
                                          <p:val>
                                            <p:fltVal val="0.5"/>
                                          </p:val>
                                        </p:tav>
                                        <p:tav tm="100000">
                                          <p:val>
                                            <p:strVal val="#ppt_x"/>
                                          </p:val>
                                        </p:tav>
                                      </p:tavLst>
                                    </p:anim>
                                    <p:anim calcmode="lin" valueType="num">
                                      <p:cBhvr>
                                        <p:cTn id="130" dur="500" fill="hold"/>
                                        <p:tgtEl>
                                          <p:spTgt spid="123"/>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anim calcmode="lin" valueType="num">
                                      <p:cBhvr>
                                        <p:cTn id="133" dur="500" fill="hold"/>
                                        <p:tgtEl>
                                          <p:spTgt spid="124"/>
                                        </p:tgtEl>
                                        <p:attrNameLst>
                                          <p:attrName>ppt_w</p:attrName>
                                        </p:attrNameLst>
                                      </p:cBhvr>
                                      <p:tavLst>
                                        <p:tav tm="0">
                                          <p:val>
                                            <p:fltVal val="0"/>
                                          </p:val>
                                        </p:tav>
                                        <p:tav tm="100000">
                                          <p:val>
                                            <p:strVal val="#ppt_w"/>
                                          </p:val>
                                        </p:tav>
                                      </p:tavLst>
                                    </p:anim>
                                    <p:anim calcmode="lin" valueType="num">
                                      <p:cBhvr>
                                        <p:cTn id="134" dur="500" fill="hold"/>
                                        <p:tgtEl>
                                          <p:spTgt spid="124"/>
                                        </p:tgtEl>
                                        <p:attrNameLst>
                                          <p:attrName>ppt_h</p:attrName>
                                        </p:attrNameLst>
                                      </p:cBhvr>
                                      <p:tavLst>
                                        <p:tav tm="0">
                                          <p:val>
                                            <p:fltVal val="0"/>
                                          </p:val>
                                        </p:tav>
                                        <p:tav tm="100000">
                                          <p:val>
                                            <p:strVal val="#ppt_h"/>
                                          </p:val>
                                        </p:tav>
                                      </p:tavLst>
                                    </p:anim>
                                    <p:animEffect transition="in" filter="fade">
                                      <p:cBhvr>
                                        <p:cTn id="135" dur="500"/>
                                        <p:tgtEl>
                                          <p:spTgt spid="124"/>
                                        </p:tgtEl>
                                      </p:cBhvr>
                                    </p:animEffect>
                                    <p:anim calcmode="lin" valueType="num">
                                      <p:cBhvr>
                                        <p:cTn id="136" dur="500" fill="hold"/>
                                        <p:tgtEl>
                                          <p:spTgt spid="124"/>
                                        </p:tgtEl>
                                        <p:attrNameLst>
                                          <p:attrName>ppt_x</p:attrName>
                                        </p:attrNameLst>
                                      </p:cBhvr>
                                      <p:tavLst>
                                        <p:tav tm="0">
                                          <p:val>
                                            <p:fltVal val="0.5"/>
                                          </p:val>
                                        </p:tav>
                                        <p:tav tm="100000">
                                          <p:val>
                                            <p:strVal val="#ppt_x"/>
                                          </p:val>
                                        </p:tav>
                                      </p:tavLst>
                                    </p:anim>
                                    <p:anim calcmode="lin" valueType="num">
                                      <p:cBhvr>
                                        <p:cTn id="137" dur="500" fill="hold"/>
                                        <p:tgtEl>
                                          <p:spTgt spid="124"/>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125"/>
                                        </p:tgtEl>
                                        <p:attrNameLst>
                                          <p:attrName>style.visibility</p:attrName>
                                        </p:attrNameLst>
                                      </p:cBhvr>
                                      <p:to>
                                        <p:strVal val="visible"/>
                                      </p:to>
                                    </p:set>
                                    <p:anim calcmode="lin" valueType="num">
                                      <p:cBhvr>
                                        <p:cTn id="140" dur="500" fill="hold"/>
                                        <p:tgtEl>
                                          <p:spTgt spid="125"/>
                                        </p:tgtEl>
                                        <p:attrNameLst>
                                          <p:attrName>ppt_w</p:attrName>
                                        </p:attrNameLst>
                                      </p:cBhvr>
                                      <p:tavLst>
                                        <p:tav tm="0">
                                          <p:val>
                                            <p:fltVal val="0"/>
                                          </p:val>
                                        </p:tav>
                                        <p:tav tm="100000">
                                          <p:val>
                                            <p:strVal val="#ppt_w"/>
                                          </p:val>
                                        </p:tav>
                                      </p:tavLst>
                                    </p:anim>
                                    <p:anim calcmode="lin" valueType="num">
                                      <p:cBhvr>
                                        <p:cTn id="141" dur="500" fill="hold"/>
                                        <p:tgtEl>
                                          <p:spTgt spid="125"/>
                                        </p:tgtEl>
                                        <p:attrNameLst>
                                          <p:attrName>ppt_h</p:attrName>
                                        </p:attrNameLst>
                                      </p:cBhvr>
                                      <p:tavLst>
                                        <p:tav tm="0">
                                          <p:val>
                                            <p:fltVal val="0"/>
                                          </p:val>
                                        </p:tav>
                                        <p:tav tm="100000">
                                          <p:val>
                                            <p:strVal val="#ppt_h"/>
                                          </p:val>
                                        </p:tav>
                                      </p:tavLst>
                                    </p:anim>
                                    <p:animEffect transition="in" filter="fade">
                                      <p:cBhvr>
                                        <p:cTn id="142" dur="500"/>
                                        <p:tgtEl>
                                          <p:spTgt spid="125"/>
                                        </p:tgtEl>
                                      </p:cBhvr>
                                    </p:animEffect>
                                    <p:anim calcmode="lin" valueType="num">
                                      <p:cBhvr>
                                        <p:cTn id="143" dur="500" fill="hold"/>
                                        <p:tgtEl>
                                          <p:spTgt spid="125"/>
                                        </p:tgtEl>
                                        <p:attrNameLst>
                                          <p:attrName>ppt_x</p:attrName>
                                        </p:attrNameLst>
                                      </p:cBhvr>
                                      <p:tavLst>
                                        <p:tav tm="0">
                                          <p:val>
                                            <p:fltVal val="0.5"/>
                                          </p:val>
                                        </p:tav>
                                        <p:tav tm="100000">
                                          <p:val>
                                            <p:strVal val="#ppt_x"/>
                                          </p:val>
                                        </p:tav>
                                      </p:tavLst>
                                    </p:anim>
                                    <p:anim calcmode="lin" valueType="num">
                                      <p:cBhvr>
                                        <p:cTn id="144" dur="500" fill="hold"/>
                                        <p:tgtEl>
                                          <p:spTgt spid="125"/>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126"/>
                                        </p:tgtEl>
                                        <p:attrNameLst>
                                          <p:attrName>style.visibility</p:attrName>
                                        </p:attrNameLst>
                                      </p:cBhvr>
                                      <p:to>
                                        <p:strVal val="visible"/>
                                      </p:to>
                                    </p:set>
                                    <p:anim calcmode="lin" valueType="num">
                                      <p:cBhvr>
                                        <p:cTn id="147" dur="500" fill="hold"/>
                                        <p:tgtEl>
                                          <p:spTgt spid="126"/>
                                        </p:tgtEl>
                                        <p:attrNameLst>
                                          <p:attrName>ppt_w</p:attrName>
                                        </p:attrNameLst>
                                      </p:cBhvr>
                                      <p:tavLst>
                                        <p:tav tm="0">
                                          <p:val>
                                            <p:fltVal val="0"/>
                                          </p:val>
                                        </p:tav>
                                        <p:tav tm="100000">
                                          <p:val>
                                            <p:strVal val="#ppt_w"/>
                                          </p:val>
                                        </p:tav>
                                      </p:tavLst>
                                    </p:anim>
                                    <p:anim calcmode="lin" valueType="num">
                                      <p:cBhvr>
                                        <p:cTn id="148" dur="500" fill="hold"/>
                                        <p:tgtEl>
                                          <p:spTgt spid="126"/>
                                        </p:tgtEl>
                                        <p:attrNameLst>
                                          <p:attrName>ppt_h</p:attrName>
                                        </p:attrNameLst>
                                      </p:cBhvr>
                                      <p:tavLst>
                                        <p:tav tm="0">
                                          <p:val>
                                            <p:fltVal val="0"/>
                                          </p:val>
                                        </p:tav>
                                        <p:tav tm="100000">
                                          <p:val>
                                            <p:strVal val="#ppt_h"/>
                                          </p:val>
                                        </p:tav>
                                      </p:tavLst>
                                    </p:anim>
                                    <p:animEffect transition="in" filter="fade">
                                      <p:cBhvr>
                                        <p:cTn id="149" dur="500"/>
                                        <p:tgtEl>
                                          <p:spTgt spid="126"/>
                                        </p:tgtEl>
                                      </p:cBhvr>
                                    </p:animEffect>
                                    <p:anim calcmode="lin" valueType="num">
                                      <p:cBhvr>
                                        <p:cTn id="150" dur="500" fill="hold"/>
                                        <p:tgtEl>
                                          <p:spTgt spid="126"/>
                                        </p:tgtEl>
                                        <p:attrNameLst>
                                          <p:attrName>ppt_x</p:attrName>
                                        </p:attrNameLst>
                                      </p:cBhvr>
                                      <p:tavLst>
                                        <p:tav tm="0">
                                          <p:val>
                                            <p:fltVal val="0.5"/>
                                          </p:val>
                                        </p:tav>
                                        <p:tav tm="100000">
                                          <p:val>
                                            <p:strVal val="#ppt_x"/>
                                          </p:val>
                                        </p:tav>
                                      </p:tavLst>
                                    </p:anim>
                                    <p:anim calcmode="lin" valueType="num">
                                      <p:cBhvr>
                                        <p:cTn id="151" dur="500" fill="hold"/>
                                        <p:tgtEl>
                                          <p:spTgt spid="126"/>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127"/>
                                        </p:tgtEl>
                                        <p:attrNameLst>
                                          <p:attrName>style.visibility</p:attrName>
                                        </p:attrNameLst>
                                      </p:cBhvr>
                                      <p:to>
                                        <p:strVal val="visible"/>
                                      </p:to>
                                    </p:set>
                                    <p:anim calcmode="lin" valueType="num">
                                      <p:cBhvr>
                                        <p:cTn id="154" dur="500" fill="hold"/>
                                        <p:tgtEl>
                                          <p:spTgt spid="127"/>
                                        </p:tgtEl>
                                        <p:attrNameLst>
                                          <p:attrName>ppt_w</p:attrName>
                                        </p:attrNameLst>
                                      </p:cBhvr>
                                      <p:tavLst>
                                        <p:tav tm="0">
                                          <p:val>
                                            <p:fltVal val="0"/>
                                          </p:val>
                                        </p:tav>
                                        <p:tav tm="100000">
                                          <p:val>
                                            <p:strVal val="#ppt_w"/>
                                          </p:val>
                                        </p:tav>
                                      </p:tavLst>
                                    </p:anim>
                                    <p:anim calcmode="lin" valueType="num">
                                      <p:cBhvr>
                                        <p:cTn id="155" dur="500" fill="hold"/>
                                        <p:tgtEl>
                                          <p:spTgt spid="127"/>
                                        </p:tgtEl>
                                        <p:attrNameLst>
                                          <p:attrName>ppt_h</p:attrName>
                                        </p:attrNameLst>
                                      </p:cBhvr>
                                      <p:tavLst>
                                        <p:tav tm="0">
                                          <p:val>
                                            <p:fltVal val="0"/>
                                          </p:val>
                                        </p:tav>
                                        <p:tav tm="100000">
                                          <p:val>
                                            <p:strVal val="#ppt_h"/>
                                          </p:val>
                                        </p:tav>
                                      </p:tavLst>
                                    </p:anim>
                                    <p:animEffect transition="in" filter="fade">
                                      <p:cBhvr>
                                        <p:cTn id="156" dur="500"/>
                                        <p:tgtEl>
                                          <p:spTgt spid="127"/>
                                        </p:tgtEl>
                                      </p:cBhvr>
                                    </p:animEffect>
                                    <p:anim calcmode="lin" valueType="num">
                                      <p:cBhvr>
                                        <p:cTn id="157" dur="500" fill="hold"/>
                                        <p:tgtEl>
                                          <p:spTgt spid="127"/>
                                        </p:tgtEl>
                                        <p:attrNameLst>
                                          <p:attrName>ppt_x</p:attrName>
                                        </p:attrNameLst>
                                      </p:cBhvr>
                                      <p:tavLst>
                                        <p:tav tm="0">
                                          <p:val>
                                            <p:fltVal val="0.5"/>
                                          </p:val>
                                        </p:tav>
                                        <p:tav tm="100000">
                                          <p:val>
                                            <p:strVal val="#ppt_x"/>
                                          </p:val>
                                        </p:tav>
                                      </p:tavLst>
                                    </p:anim>
                                    <p:anim calcmode="lin" valueType="num">
                                      <p:cBhvr>
                                        <p:cTn id="158" dur="500" fill="hold"/>
                                        <p:tgtEl>
                                          <p:spTgt spid="127"/>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128"/>
                                        </p:tgtEl>
                                        <p:attrNameLst>
                                          <p:attrName>style.visibility</p:attrName>
                                        </p:attrNameLst>
                                      </p:cBhvr>
                                      <p:to>
                                        <p:strVal val="visible"/>
                                      </p:to>
                                    </p:set>
                                    <p:anim calcmode="lin" valueType="num">
                                      <p:cBhvr>
                                        <p:cTn id="161" dur="500" fill="hold"/>
                                        <p:tgtEl>
                                          <p:spTgt spid="128"/>
                                        </p:tgtEl>
                                        <p:attrNameLst>
                                          <p:attrName>ppt_w</p:attrName>
                                        </p:attrNameLst>
                                      </p:cBhvr>
                                      <p:tavLst>
                                        <p:tav tm="0">
                                          <p:val>
                                            <p:fltVal val="0"/>
                                          </p:val>
                                        </p:tav>
                                        <p:tav tm="100000">
                                          <p:val>
                                            <p:strVal val="#ppt_w"/>
                                          </p:val>
                                        </p:tav>
                                      </p:tavLst>
                                    </p:anim>
                                    <p:anim calcmode="lin" valueType="num">
                                      <p:cBhvr>
                                        <p:cTn id="162" dur="500" fill="hold"/>
                                        <p:tgtEl>
                                          <p:spTgt spid="128"/>
                                        </p:tgtEl>
                                        <p:attrNameLst>
                                          <p:attrName>ppt_h</p:attrName>
                                        </p:attrNameLst>
                                      </p:cBhvr>
                                      <p:tavLst>
                                        <p:tav tm="0">
                                          <p:val>
                                            <p:fltVal val="0"/>
                                          </p:val>
                                        </p:tav>
                                        <p:tav tm="100000">
                                          <p:val>
                                            <p:strVal val="#ppt_h"/>
                                          </p:val>
                                        </p:tav>
                                      </p:tavLst>
                                    </p:anim>
                                    <p:animEffect transition="in" filter="fade">
                                      <p:cBhvr>
                                        <p:cTn id="163" dur="500"/>
                                        <p:tgtEl>
                                          <p:spTgt spid="128"/>
                                        </p:tgtEl>
                                      </p:cBhvr>
                                    </p:animEffect>
                                    <p:anim calcmode="lin" valueType="num">
                                      <p:cBhvr>
                                        <p:cTn id="164" dur="500" fill="hold"/>
                                        <p:tgtEl>
                                          <p:spTgt spid="128"/>
                                        </p:tgtEl>
                                        <p:attrNameLst>
                                          <p:attrName>ppt_x</p:attrName>
                                        </p:attrNameLst>
                                      </p:cBhvr>
                                      <p:tavLst>
                                        <p:tav tm="0">
                                          <p:val>
                                            <p:fltVal val="0.5"/>
                                          </p:val>
                                        </p:tav>
                                        <p:tav tm="100000">
                                          <p:val>
                                            <p:strVal val="#ppt_x"/>
                                          </p:val>
                                        </p:tav>
                                      </p:tavLst>
                                    </p:anim>
                                    <p:anim calcmode="lin" valueType="num">
                                      <p:cBhvr>
                                        <p:cTn id="165" dur="500" fill="hold"/>
                                        <p:tgtEl>
                                          <p:spTgt spid="128"/>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129"/>
                                        </p:tgtEl>
                                        <p:attrNameLst>
                                          <p:attrName>style.visibility</p:attrName>
                                        </p:attrNameLst>
                                      </p:cBhvr>
                                      <p:to>
                                        <p:strVal val="visible"/>
                                      </p:to>
                                    </p:set>
                                    <p:anim calcmode="lin" valueType="num">
                                      <p:cBhvr>
                                        <p:cTn id="168" dur="500" fill="hold"/>
                                        <p:tgtEl>
                                          <p:spTgt spid="129"/>
                                        </p:tgtEl>
                                        <p:attrNameLst>
                                          <p:attrName>ppt_w</p:attrName>
                                        </p:attrNameLst>
                                      </p:cBhvr>
                                      <p:tavLst>
                                        <p:tav tm="0">
                                          <p:val>
                                            <p:fltVal val="0"/>
                                          </p:val>
                                        </p:tav>
                                        <p:tav tm="100000">
                                          <p:val>
                                            <p:strVal val="#ppt_w"/>
                                          </p:val>
                                        </p:tav>
                                      </p:tavLst>
                                    </p:anim>
                                    <p:anim calcmode="lin" valueType="num">
                                      <p:cBhvr>
                                        <p:cTn id="169" dur="500" fill="hold"/>
                                        <p:tgtEl>
                                          <p:spTgt spid="129"/>
                                        </p:tgtEl>
                                        <p:attrNameLst>
                                          <p:attrName>ppt_h</p:attrName>
                                        </p:attrNameLst>
                                      </p:cBhvr>
                                      <p:tavLst>
                                        <p:tav tm="0">
                                          <p:val>
                                            <p:fltVal val="0"/>
                                          </p:val>
                                        </p:tav>
                                        <p:tav tm="100000">
                                          <p:val>
                                            <p:strVal val="#ppt_h"/>
                                          </p:val>
                                        </p:tav>
                                      </p:tavLst>
                                    </p:anim>
                                    <p:animEffect transition="in" filter="fade">
                                      <p:cBhvr>
                                        <p:cTn id="170" dur="500"/>
                                        <p:tgtEl>
                                          <p:spTgt spid="129"/>
                                        </p:tgtEl>
                                      </p:cBhvr>
                                    </p:animEffect>
                                    <p:anim calcmode="lin" valueType="num">
                                      <p:cBhvr>
                                        <p:cTn id="171" dur="500" fill="hold"/>
                                        <p:tgtEl>
                                          <p:spTgt spid="129"/>
                                        </p:tgtEl>
                                        <p:attrNameLst>
                                          <p:attrName>ppt_x</p:attrName>
                                        </p:attrNameLst>
                                      </p:cBhvr>
                                      <p:tavLst>
                                        <p:tav tm="0">
                                          <p:val>
                                            <p:fltVal val="0.5"/>
                                          </p:val>
                                        </p:tav>
                                        <p:tav tm="100000">
                                          <p:val>
                                            <p:strVal val="#ppt_x"/>
                                          </p:val>
                                        </p:tav>
                                      </p:tavLst>
                                    </p:anim>
                                    <p:anim calcmode="lin" valueType="num">
                                      <p:cBhvr>
                                        <p:cTn id="172" dur="500" fill="hold"/>
                                        <p:tgtEl>
                                          <p:spTgt spid="12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animBg="1"/>
      <p:bldP spid="106" grpId="0" animBg="1"/>
      <p:bldP spid="107" grpId="0" animBg="1"/>
      <p:bldP spid="109" grpId="0" animBg="1"/>
      <p:bldP spid="110" grpId="0" animBg="1"/>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0505-6A08-EE55-37D9-86896901C00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EC53F70-F8F0-8010-C2C3-8FDD69655C4F}"/>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6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tretch>
            <a:fillRect/>
          </a:stretch>
        </p:blipFill>
        <p:spPr>
          <a:xfrm>
            <a:off x="-331727" y="768859"/>
            <a:ext cx="2530222" cy="2530222"/>
          </a:xfrm>
          <a:prstGeom prst="rect">
            <a:avLst/>
          </a:prstGeom>
        </p:spPr>
      </p:pic>
      <p:cxnSp>
        <p:nvCxnSpPr>
          <p:cNvPr id="41" name="直接连接符 40">
            <a:extLst>
              <a:ext uri="{FF2B5EF4-FFF2-40B4-BE49-F238E27FC236}">
                <a16:creationId xmlns:a16="http://schemas.microsoft.com/office/drawing/2014/main" id="{A6FF0DDE-6C98-5071-9F3D-0B369CA7338F}"/>
              </a:ext>
            </a:extLst>
          </p:cNvPr>
          <p:cNvCxnSpPr>
            <a:cxnSpLocks/>
            <a:stCxn id="4" idx="0"/>
          </p:cNvCxnSpPr>
          <p:nvPr/>
        </p:nvCxnSpPr>
        <p:spPr>
          <a:xfrm>
            <a:off x="933384" y="768859"/>
            <a:ext cx="4778998" cy="130973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9B10A57-DA26-963C-42DA-E035963AE57E}"/>
              </a:ext>
            </a:extLst>
          </p:cNvPr>
          <p:cNvCxnSpPr>
            <a:cxnSpLocks/>
            <a:stCxn id="4" idx="0"/>
          </p:cNvCxnSpPr>
          <p:nvPr/>
        </p:nvCxnSpPr>
        <p:spPr>
          <a:xfrm>
            <a:off x="933384" y="768859"/>
            <a:ext cx="1345724" cy="1024450"/>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385383E-1C5F-67A4-F33A-48B09337E9E2}"/>
              </a:ext>
            </a:extLst>
          </p:cNvPr>
          <p:cNvCxnSpPr>
            <a:cxnSpLocks/>
          </p:cNvCxnSpPr>
          <p:nvPr/>
        </p:nvCxnSpPr>
        <p:spPr>
          <a:xfrm flipV="1">
            <a:off x="6905164" y="1535482"/>
            <a:ext cx="1782108" cy="557625"/>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8368F93-D7FA-D42C-C89E-D76D27FB2E61}"/>
              </a:ext>
            </a:extLst>
          </p:cNvPr>
          <p:cNvCxnSpPr>
            <a:cxnSpLocks/>
          </p:cNvCxnSpPr>
          <p:nvPr/>
        </p:nvCxnSpPr>
        <p:spPr>
          <a:xfrm flipH="1">
            <a:off x="8051935" y="1535482"/>
            <a:ext cx="635337"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DE6B90AC-8AEC-4641-0229-4C7F7B204333}"/>
              </a:ext>
            </a:extLst>
          </p:cNvPr>
          <p:cNvSpPr txBox="1"/>
          <p:nvPr/>
        </p:nvSpPr>
        <p:spPr>
          <a:xfrm>
            <a:off x="453935" y="478440"/>
            <a:ext cx="9291949" cy="584775"/>
          </a:xfrm>
          <a:prstGeom prst="rect">
            <a:avLst/>
          </a:prstGeom>
          <a:noFill/>
        </p:spPr>
        <p:txBody>
          <a:bodyPr wrap="square" rtlCol="0">
            <a:spAutoFit/>
          </a:bodyPr>
          <a:lstStyle/>
          <a:p>
            <a:r>
              <a:rPr lang="zh-CN" altLang="en-US" sz="3200" b="1" spc="100" dirty="0">
                <a:latin typeface="微软雅黑" panose="020B0503020204020204" pitchFamily="34" charset="-122"/>
                <a:ea typeface="微软雅黑" panose="020B0503020204020204" pitchFamily="34" charset="-122"/>
              </a:rPr>
              <a:t>以太坊综述（本部分为我对</a:t>
            </a:r>
            <a:r>
              <a:rPr lang="en-US" altLang="zh-CN" sz="3200" b="1" spc="100" dirty="0" err="1">
                <a:latin typeface="微软雅黑" panose="020B0503020204020204" pitchFamily="34" charset="-122"/>
                <a:ea typeface="微软雅黑" panose="020B0503020204020204" pitchFamily="34" charset="-122"/>
              </a:rPr>
              <a:t>sll</a:t>
            </a:r>
            <a:r>
              <a:rPr lang="zh-CN" altLang="en-US" sz="3200" b="1" spc="100" dirty="0">
                <a:latin typeface="微软雅黑" panose="020B0503020204020204" pitchFamily="34" charset="-122"/>
                <a:ea typeface="微软雅黑" panose="020B0503020204020204" pitchFamily="34" charset="-122"/>
              </a:rPr>
              <a:t>综述总结 可删去）</a:t>
            </a:r>
          </a:p>
        </p:txBody>
      </p:sp>
      <p:sp>
        <p:nvSpPr>
          <p:cNvPr id="112" name="矩形 111">
            <a:extLst>
              <a:ext uri="{FF2B5EF4-FFF2-40B4-BE49-F238E27FC236}">
                <a16:creationId xmlns:a16="http://schemas.microsoft.com/office/drawing/2014/main" id="{43747822-1479-9E45-8259-8C704B89AA9F}"/>
              </a:ext>
            </a:extLst>
          </p:cNvPr>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603CD34A-1ED6-2DE0-841B-FC93BF84B5ED}"/>
              </a:ext>
            </a:extLst>
          </p:cNvPr>
          <p:cNvSpPr/>
          <p:nvPr/>
        </p:nvSpPr>
        <p:spPr>
          <a:xfrm rot="19545811">
            <a:off x="1262800" y="2130521"/>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7C9FF395-12B0-4059-186B-D654103682B5}"/>
              </a:ext>
            </a:extLst>
          </p:cNvPr>
          <p:cNvSpPr/>
          <p:nvPr/>
        </p:nvSpPr>
        <p:spPr>
          <a:xfrm rot="19545811">
            <a:off x="3025975" y="2507784"/>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6E98214-F324-C06B-1F16-F184746C30A8}"/>
              </a:ext>
            </a:extLst>
          </p:cNvPr>
          <p:cNvSpPr/>
          <p:nvPr/>
        </p:nvSpPr>
        <p:spPr>
          <a:xfrm rot="19545811">
            <a:off x="1933934" y="4321769"/>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5F0188A-46BD-9BDA-DCD2-3C9589836647}"/>
              </a:ext>
            </a:extLst>
          </p:cNvPr>
          <p:cNvSpPr/>
          <p:nvPr/>
        </p:nvSpPr>
        <p:spPr>
          <a:xfrm rot="19545811">
            <a:off x="2628438" y="1870822"/>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CCBE65D-1225-0F9F-4B8E-318ABF698F06}"/>
              </a:ext>
            </a:extLst>
          </p:cNvPr>
          <p:cNvSpPr/>
          <p:nvPr/>
        </p:nvSpPr>
        <p:spPr>
          <a:xfrm rot="19545811">
            <a:off x="1278775" y="4577760"/>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5785B637-723E-1D10-800E-9C1D4C7778ED}"/>
              </a:ext>
            </a:extLst>
          </p:cNvPr>
          <p:cNvSpPr/>
          <p:nvPr/>
        </p:nvSpPr>
        <p:spPr>
          <a:xfrm rot="19545811">
            <a:off x="2126152" y="3807682"/>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73CD04E7-9F69-1362-6915-80565E721AF6}"/>
              </a:ext>
            </a:extLst>
          </p:cNvPr>
          <p:cNvSpPr/>
          <p:nvPr/>
        </p:nvSpPr>
        <p:spPr>
          <a:xfrm rot="19545811">
            <a:off x="2916426" y="1709887"/>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B2E742A-14F0-7616-7DD4-3BCB51013612}"/>
              </a:ext>
            </a:extLst>
          </p:cNvPr>
          <p:cNvSpPr/>
          <p:nvPr/>
        </p:nvSpPr>
        <p:spPr>
          <a:xfrm rot="19545811">
            <a:off x="1102946" y="3787071"/>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E5B6C51B-94A9-19B5-483E-6D79B19D6A90}"/>
              </a:ext>
            </a:extLst>
          </p:cNvPr>
          <p:cNvSpPr/>
          <p:nvPr/>
        </p:nvSpPr>
        <p:spPr>
          <a:xfrm rot="19545811">
            <a:off x="1968040" y="1958629"/>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441915D-F6F3-F7E6-A3A4-3CA723064DFE}"/>
              </a:ext>
            </a:extLst>
          </p:cNvPr>
          <p:cNvSpPr/>
          <p:nvPr/>
        </p:nvSpPr>
        <p:spPr>
          <a:xfrm rot="19545811">
            <a:off x="753126" y="3571927"/>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F73B26A-B190-963A-B82F-E1888F0CCD41}"/>
              </a:ext>
            </a:extLst>
          </p:cNvPr>
          <p:cNvSpPr/>
          <p:nvPr/>
        </p:nvSpPr>
        <p:spPr>
          <a:xfrm rot="19545811">
            <a:off x="1544316" y="1602244"/>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7D7DD4FA-CB48-D72F-4CA0-0B084D36D07E}"/>
              </a:ext>
            </a:extLst>
          </p:cNvPr>
          <p:cNvSpPr/>
          <p:nvPr/>
        </p:nvSpPr>
        <p:spPr>
          <a:xfrm rot="19545811">
            <a:off x="1388111" y="4003401"/>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15C61AFB-28AF-ED71-9286-8BFD923350EA}"/>
              </a:ext>
            </a:extLst>
          </p:cNvPr>
          <p:cNvSpPr/>
          <p:nvPr/>
        </p:nvSpPr>
        <p:spPr>
          <a:xfrm rot="19545811">
            <a:off x="1808022" y="3596546"/>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F0E6A18A-76E7-5B31-3718-408D2F895480}"/>
              </a:ext>
            </a:extLst>
          </p:cNvPr>
          <p:cNvSpPr/>
          <p:nvPr/>
        </p:nvSpPr>
        <p:spPr>
          <a:xfrm rot="19545811">
            <a:off x="2923765" y="4470619"/>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BC521CC-37A4-C3A7-3E50-719D9379B8C1}"/>
              </a:ext>
            </a:extLst>
          </p:cNvPr>
          <p:cNvSpPr/>
          <p:nvPr/>
        </p:nvSpPr>
        <p:spPr>
          <a:xfrm rot="19545811">
            <a:off x="2891014" y="1953829"/>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A86CF35-B60B-1FBF-0A85-4B31FE0AEBDD}"/>
              </a:ext>
            </a:extLst>
          </p:cNvPr>
          <p:cNvSpPr/>
          <p:nvPr/>
        </p:nvSpPr>
        <p:spPr>
          <a:xfrm rot="19545811">
            <a:off x="1227175" y="3312737"/>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CBFCEFA6-A9F5-D5FC-43AB-174A7B29D0E9}"/>
              </a:ext>
            </a:extLst>
          </p:cNvPr>
          <p:cNvSpPr/>
          <p:nvPr/>
        </p:nvSpPr>
        <p:spPr>
          <a:xfrm rot="19545811">
            <a:off x="2930259" y="1319690"/>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FF5E013E-A2BF-36F2-2060-D263980777FF}"/>
              </a:ext>
            </a:extLst>
          </p:cNvPr>
          <p:cNvSpPr/>
          <p:nvPr/>
        </p:nvSpPr>
        <p:spPr>
          <a:xfrm rot="19545811">
            <a:off x="1191601" y="2577239"/>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4E2947A5-A6C7-572E-6626-5E1F8B9DB3C9}"/>
              </a:ext>
            </a:extLst>
          </p:cNvPr>
          <p:cNvSpPr/>
          <p:nvPr/>
        </p:nvSpPr>
        <p:spPr>
          <a:xfrm rot="19545811">
            <a:off x="784746" y="4235032"/>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E2D38C5-A466-505E-5CEE-A3896DDCA1A6}"/>
              </a:ext>
            </a:extLst>
          </p:cNvPr>
          <p:cNvSpPr/>
          <p:nvPr/>
        </p:nvSpPr>
        <p:spPr>
          <a:xfrm rot="19545811">
            <a:off x="3708151" y="3735570"/>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289BF79-F947-3A6C-6208-5C85C01A54F2}"/>
              </a:ext>
            </a:extLst>
          </p:cNvPr>
          <p:cNvSpPr/>
          <p:nvPr/>
        </p:nvSpPr>
        <p:spPr>
          <a:xfrm rot="19545811">
            <a:off x="2325988" y="4803085"/>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ADE4A225-F91E-F6E8-4994-26718D60F6CD}"/>
              </a:ext>
            </a:extLst>
          </p:cNvPr>
          <p:cNvSpPr/>
          <p:nvPr/>
        </p:nvSpPr>
        <p:spPr>
          <a:xfrm rot="19545811">
            <a:off x="405914" y="3613092"/>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73EB7340-2230-616B-B4A5-1F18EABD9A18}"/>
              </a:ext>
            </a:extLst>
          </p:cNvPr>
          <p:cNvSpPr/>
          <p:nvPr/>
        </p:nvSpPr>
        <p:spPr>
          <a:xfrm rot="19545811">
            <a:off x="1894640" y="137816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a:extLst>
              <a:ext uri="{FF2B5EF4-FFF2-40B4-BE49-F238E27FC236}">
                <a16:creationId xmlns:a16="http://schemas.microsoft.com/office/drawing/2014/main" id="{3879D680-EFE3-691B-297D-36E2FD9674A0}"/>
              </a:ext>
            </a:extLst>
          </p:cNvPr>
          <p:cNvSpPr/>
          <p:nvPr/>
        </p:nvSpPr>
        <p:spPr>
          <a:xfrm rot="19545811">
            <a:off x="1008510" y="1982767"/>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7F2BA090-9D04-0434-B8F5-85B7255A9D58}"/>
              </a:ext>
            </a:extLst>
          </p:cNvPr>
          <p:cNvSpPr/>
          <p:nvPr/>
        </p:nvSpPr>
        <p:spPr>
          <a:xfrm rot="19545811">
            <a:off x="1475648" y="2229099"/>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BF17C4E1-3300-0548-DDAF-A716282212B5}"/>
              </a:ext>
            </a:extLst>
          </p:cNvPr>
          <p:cNvSpPr txBox="1"/>
          <p:nvPr/>
        </p:nvSpPr>
        <p:spPr>
          <a:xfrm>
            <a:off x="1920458" y="1117849"/>
            <a:ext cx="9338158" cy="5170646"/>
          </a:xfrm>
          <a:prstGeom prst="rect">
            <a:avLst/>
          </a:prstGeom>
          <a:noFill/>
        </p:spPr>
        <p:txBody>
          <a:bodyPr wrap="square">
            <a:spAutoFit/>
          </a:bodyPr>
          <a:lstStyle/>
          <a:p>
            <a:r>
              <a:rPr lang="zh-CN" altLang="en-US" sz="2400" b="1" dirty="0"/>
              <a:t>哈希函数的应用</a:t>
            </a:r>
            <a:endParaRPr lang="en-US" altLang="zh-CN" sz="2400" b="1" dirty="0"/>
          </a:p>
          <a:p>
            <a:r>
              <a:rPr lang="zh-CN" altLang="en-US" b="0" i="0" dirty="0">
                <a:solidFill>
                  <a:srgbClr val="000000"/>
                </a:solidFill>
                <a:effectLst/>
                <a:latin typeface="Inter"/>
              </a:rPr>
              <a:t>用于交易和区块加密验证</a:t>
            </a:r>
          </a:p>
          <a:p>
            <a:pPr algn="l">
              <a:spcBef>
                <a:spcPts val="600"/>
              </a:spcBef>
              <a:spcAft>
                <a:spcPts val="600"/>
              </a:spcAft>
            </a:pPr>
            <a:r>
              <a:rPr lang="zh-CN" altLang="en-US" b="1" i="0" dirty="0">
                <a:solidFill>
                  <a:srgbClr val="000000"/>
                </a:solidFill>
                <a:effectLst/>
                <a:latin typeface="Inter"/>
              </a:rPr>
              <a:t>哈希函数特性</a:t>
            </a:r>
            <a:endParaRPr lang="en-US" altLang="zh-CN" b="1" dirty="0">
              <a:solidFill>
                <a:srgbClr val="000000"/>
              </a:solidFill>
              <a:latin typeface="Inter"/>
            </a:endParaRPr>
          </a:p>
          <a:p>
            <a:pPr algn="l">
              <a:spcBef>
                <a:spcPts val="600"/>
              </a:spcBef>
              <a:spcAft>
                <a:spcPts val="600"/>
              </a:spcAft>
            </a:pPr>
            <a:r>
              <a:rPr lang="zh-CN" altLang="en-US" b="0" i="0" dirty="0">
                <a:solidFill>
                  <a:srgbClr val="000000"/>
                </a:solidFill>
                <a:effectLst/>
                <a:latin typeface="Inter"/>
              </a:rPr>
              <a:t>唯一性（抗碰撞性）、单向性、雪崩效应</a:t>
            </a:r>
          </a:p>
          <a:p>
            <a:pPr algn="l">
              <a:spcBef>
                <a:spcPts val="600"/>
              </a:spcBef>
              <a:spcAft>
                <a:spcPts val="600"/>
              </a:spcAft>
            </a:pPr>
            <a:r>
              <a:rPr lang="zh-CN" altLang="en-US" b="1" i="0" dirty="0">
                <a:solidFill>
                  <a:srgbClr val="000000"/>
                </a:solidFill>
                <a:effectLst/>
                <a:latin typeface="Inter"/>
              </a:rPr>
              <a:t>主要哈希算法</a:t>
            </a:r>
            <a:endParaRPr lang="en-US" altLang="zh-CN" b="1" dirty="0">
              <a:solidFill>
                <a:srgbClr val="000000"/>
              </a:solidFill>
              <a:latin typeface="Inter"/>
            </a:endParaRPr>
          </a:p>
          <a:p>
            <a:pPr algn="l">
              <a:spcBef>
                <a:spcPts val="600"/>
              </a:spcBef>
              <a:spcAft>
                <a:spcPts val="600"/>
              </a:spcAft>
            </a:pPr>
            <a:r>
              <a:rPr lang="en-US" altLang="zh-CN" b="0" i="0" dirty="0">
                <a:solidFill>
                  <a:srgbClr val="000000"/>
                </a:solidFill>
                <a:effectLst/>
                <a:latin typeface="Inter"/>
              </a:rPr>
              <a:t>1.SHA - 256 </a:t>
            </a:r>
            <a:r>
              <a:rPr lang="zh-CN" altLang="en-US" b="0" i="0" dirty="0">
                <a:solidFill>
                  <a:srgbClr val="000000"/>
                </a:solidFill>
                <a:effectLst/>
                <a:latin typeface="Inter"/>
              </a:rPr>
              <a:t>和 </a:t>
            </a:r>
            <a:r>
              <a:rPr lang="en-US" altLang="zh-CN" b="0" i="0" dirty="0">
                <a:solidFill>
                  <a:srgbClr val="000000"/>
                </a:solidFill>
                <a:effectLst/>
                <a:latin typeface="Inter"/>
              </a:rPr>
              <a:t>Keccak – 256</a:t>
            </a:r>
          </a:p>
          <a:p>
            <a:pPr algn="l">
              <a:spcBef>
                <a:spcPts val="600"/>
              </a:spcBef>
              <a:spcAft>
                <a:spcPts val="600"/>
              </a:spcAft>
            </a:pPr>
            <a:r>
              <a:rPr lang="en-US" altLang="zh-CN" dirty="0">
                <a:solidFill>
                  <a:srgbClr val="000000"/>
                </a:solidFill>
                <a:latin typeface="Inter"/>
              </a:rPr>
              <a:t>2.</a:t>
            </a:r>
            <a:r>
              <a:rPr lang="en-US" altLang="zh-CN" b="0" i="0" dirty="0">
                <a:solidFill>
                  <a:srgbClr val="000000"/>
                </a:solidFill>
                <a:effectLst/>
                <a:latin typeface="Inter"/>
              </a:rPr>
              <a:t>Keccak - 256 </a:t>
            </a:r>
            <a:r>
              <a:rPr lang="zh-CN" altLang="en-US" b="0" i="0" dirty="0">
                <a:solidFill>
                  <a:srgbClr val="000000"/>
                </a:solidFill>
                <a:effectLst/>
                <a:latin typeface="Inter"/>
              </a:rPr>
              <a:t>应用广泛（地址生成、智能合约、挖矿、安全性等）</a:t>
            </a:r>
            <a:endParaRPr lang="en-US" altLang="zh-CN" sz="2000" dirty="0"/>
          </a:p>
          <a:p>
            <a:endParaRPr lang="en-US" altLang="zh-CN" sz="2000" dirty="0"/>
          </a:p>
          <a:p>
            <a:r>
              <a:rPr lang="zh-CN" altLang="en-US" sz="2400" b="1" dirty="0"/>
              <a:t>以太坊面临的挑战（后面部分会细说）</a:t>
            </a:r>
            <a:endParaRPr lang="en-US" altLang="zh-CN" sz="2400" b="1" dirty="0"/>
          </a:p>
          <a:p>
            <a:endParaRPr lang="en-US" altLang="zh-CN" sz="2000" dirty="0"/>
          </a:p>
          <a:p>
            <a:r>
              <a:rPr lang="zh-CN" altLang="en-US" sz="2400" b="1" dirty="0"/>
              <a:t>未来发展方向</a:t>
            </a:r>
            <a:endParaRPr lang="en-US" altLang="zh-CN" sz="2400" b="1" dirty="0"/>
          </a:p>
          <a:p>
            <a:r>
              <a:rPr lang="en-US" altLang="zh-CN" sz="2000" dirty="0"/>
              <a:t>1.</a:t>
            </a:r>
            <a:r>
              <a:rPr lang="zh-CN" altLang="en-US" sz="2000" dirty="0"/>
              <a:t>共识机制</a:t>
            </a:r>
            <a:endParaRPr lang="en-US" altLang="zh-CN" sz="2000" dirty="0"/>
          </a:p>
          <a:p>
            <a:r>
              <a:rPr lang="en-US" altLang="zh-CN" sz="2000" dirty="0"/>
              <a:t>2.</a:t>
            </a:r>
            <a:r>
              <a:rPr lang="zh-CN" altLang="en-US" sz="2000" dirty="0"/>
              <a:t>分片技术</a:t>
            </a:r>
            <a:endParaRPr lang="en-US" altLang="zh-CN" sz="2000" dirty="0"/>
          </a:p>
          <a:p>
            <a:r>
              <a:rPr lang="en-US" altLang="zh-CN" sz="2000" dirty="0"/>
              <a:t>3.layer2</a:t>
            </a:r>
            <a:r>
              <a:rPr lang="zh-CN" altLang="en-US" sz="2000" dirty="0"/>
              <a:t>网络层</a:t>
            </a:r>
          </a:p>
        </p:txBody>
      </p:sp>
      <p:pic>
        <p:nvPicPr>
          <p:cNvPr id="3" name="图片 2" descr="图片包含 户外艺术系列&#10;&#10;描述已自动生成">
            <a:extLst>
              <a:ext uri="{FF2B5EF4-FFF2-40B4-BE49-F238E27FC236}">
                <a16:creationId xmlns:a16="http://schemas.microsoft.com/office/drawing/2014/main" id="{EADA95BD-B468-9D3B-D6FA-BE2E4411EEE8}"/>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flipH="1">
            <a:off x="6226944" y="768859"/>
            <a:ext cx="5976699" cy="6058620"/>
          </a:xfrm>
          <a:prstGeom prst="rect">
            <a:avLst/>
          </a:prstGeom>
        </p:spPr>
      </p:pic>
    </p:spTree>
    <p:extLst>
      <p:ext uri="{BB962C8B-B14F-4D97-AF65-F5344CB8AC3E}">
        <p14:creationId xmlns:p14="http://schemas.microsoft.com/office/powerpoint/2010/main" val="36083518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anim calcmode="lin" valueType="num">
                                      <p:cBhvr>
                                        <p:cTn id="10" dur="500" fill="hold"/>
                                        <p:tgtEl>
                                          <p:spTgt spid="95"/>
                                        </p:tgtEl>
                                        <p:attrNameLst>
                                          <p:attrName>ppt_x</p:attrName>
                                        </p:attrNameLst>
                                      </p:cBhvr>
                                      <p:tavLst>
                                        <p:tav tm="0">
                                          <p:val>
                                            <p:fltVal val="0.5"/>
                                          </p:val>
                                        </p:tav>
                                        <p:tav tm="100000">
                                          <p:val>
                                            <p:strVal val="#ppt_x"/>
                                          </p:val>
                                        </p:tav>
                                      </p:tavLst>
                                    </p:anim>
                                    <p:anim calcmode="lin" valueType="num">
                                      <p:cBhvr>
                                        <p:cTn id="11" dur="500" fill="hold"/>
                                        <p:tgtEl>
                                          <p:spTgt spid="9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500" fill="hold"/>
                                        <p:tgtEl>
                                          <p:spTgt spid="97"/>
                                        </p:tgtEl>
                                        <p:attrNameLst>
                                          <p:attrName>ppt_w</p:attrName>
                                        </p:attrNameLst>
                                      </p:cBhvr>
                                      <p:tavLst>
                                        <p:tav tm="0">
                                          <p:val>
                                            <p:fltVal val="0"/>
                                          </p:val>
                                        </p:tav>
                                        <p:tav tm="100000">
                                          <p:val>
                                            <p:strVal val="#ppt_w"/>
                                          </p:val>
                                        </p:tav>
                                      </p:tavLst>
                                    </p:anim>
                                    <p:anim calcmode="lin" valueType="num">
                                      <p:cBhvr>
                                        <p:cTn id="15" dur="500" fill="hold"/>
                                        <p:tgtEl>
                                          <p:spTgt spid="97"/>
                                        </p:tgtEl>
                                        <p:attrNameLst>
                                          <p:attrName>ppt_h</p:attrName>
                                        </p:attrNameLst>
                                      </p:cBhvr>
                                      <p:tavLst>
                                        <p:tav tm="0">
                                          <p:val>
                                            <p:fltVal val="0"/>
                                          </p:val>
                                        </p:tav>
                                        <p:tav tm="100000">
                                          <p:val>
                                            <p:strVal val="#ppt_h"/>
                                          </p:val>
                                        </p:tav>
                                      </p:tavLst>
                                    </p:anim>
                                    <p:animEffect transition="in" filter="fade">
                                      <p:cBhvr>
                                        <p:cTn id="16" dur="500"/>
                                        <p:tgtEl>
                                          <p:spTgt spid="97"/>
                                        </p:tgtEl>
                                      </p:cBhvr>
                                    </p:animEffect>
                                    <p:anim calcmode="lin" valueType="num">
                                      <p:cBhvr>
                                        <p:cTn id="17" dur="500" fill="hold"/>
                                        <p:tgtEl>
                                          <p:spTgt spid="97"/>
                                        </p:tgtEl>
                                        <p:attrNameLst>
                                          <p:attrName>ppt_x</p:attrName>
                                        </p:attrNameLst>
                                      </p:cBhvr>
                                      <p:tavLst>
                                        <p:tav tm="0">
                                          <p:val>
                                            <p:fltVal val="0.5"/>
                                          </p:val>
                                        </p:tav>
                                        <p:tav tm="100000">
                                          <p:val>
                                            <p:strVal val="#ppt_x"/>
                                          </p:val>
                                        </p:tav>
                                      </p:tavLst>
                                    </p:anim>
                                    <p:anim calcmode="lin" valueType="num">
                                      <p:cBhvr>
                                        <p:cTn id="18" dur="500" fill="hold"/>
                                        <p:tgtEl>
                                          <p:spTgt spid="9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ppt_w</p:attrName>
                                        </p:attrNameLst>
                                      </p:cBhvr>
                                      <p:tavLst>
                                        <p:tav tm="0">
                                          <p:val>
                                            <p:fltVal val="0"/>
                                          </p:val>
                                        </p:tav>
                                        <p:tav tm="100000">
                                          <p:val>
                                            <p:strVal val="#ppt_w"/>
                                          </p:val>
                                        </p:tav>
                                      </p:tavLst>
                                    </p:anim>
                                    <p:anim calcmode="lin" valueType="num">
                                      <p:cBhvr>
                                        <p:cTn id="22" dur="500" fill="hold"/>
                                        <p:tgtEl>
                                          <p:spTgt spid="106"/>
                                        </p:tgtEl>
                                        <p:attrNameLst>
                                          <p:attrName>ppt_h</p:attrName>
                                        </p:attrNameLst>
                                      </p:cBhvr>
                                      <p:tavLst>
                                        <p:tav tm="0">
                                          <p:val>
                                            <p:fltVal val="0"/>
                                          </p:val>
                                        </p:tav>
                                        <p:tav tm="100000">
                                          <p:val>
                                            <p:strVal val="#ppt_h"/>
                                          </p:val>
                                        </p:tav>
                                      </p:tavLst>
                                    </p:anim>
                                    <p:animEffect transition="in" filter="fade">
                                      <p:cBhvr>
                                        <p:cTn id="23" dur="500"/>
                                        <p:tgtEl>
                                          <p:spTgt spid="106"/>
                                        </p:tgtEl>
                                      </p:cBhvr>
                                    </p:animEffect>
                                    <p:anim calcmode="lin" valueType="num">
                                      <p:cBhvr>
                                        <p:cTn id="24" dur="500" fill="hold"/>
                                        <p:tgtEl>
                                          <p:spTgt spid="106"/>
                                        </p:tgtEl>
                                        <p:attrNameLst>
                                          <p:attrName>ppt_x</p:attrName>
                                        </p:attrNameLst>
                                      </p:cBhvr>
                                      <p:tavLst>
                                        <p:tav tm="0">
                                          <p:val>
                                            <p:fltVal val="0.5"/>
                                          </p:val>
                                        </p:tav>
                                        <p:tav tm="100000">
                                          <p:val>
                                            <p:strVal val="#ppt_x"/>
                                          </p:val>
                                        </p:tav>
                                      </p:tavLst>
                                    </p:anim>
                                    <p:anim calcmode="lin" valueType="num">
                                      <p:cBhvr>
                                        <p:cTn id="25" dur="500" fill="hold"/>
                                        <p:tgtEl>
                                          <p:spTgt spid="10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 calcmode="lin" valueType="num">
                                      <p:cBhvr>
                                        <p:cTn id="28" dur="500" fill="hold"/>
                                        <p:tgtEl>
                                          <p:spTgt spid="107"/>
                                        </p:tgtEl>
                                        <p:attrNameLst>
                                          <p:attrName>ppt_w</p:attrName>
                                        </p:attrNameLst>
                                      </p:cBhvr>
                                      <p:tavLst>
                                        <p:tav tm="0">
                                          <p:val>
                                            <p:fltVal val="0"/>
                                          </p:val>
                                        </p:tav>
                                        <p:tav tm="100000">
                                          <p:val>
                                            <p:strVal val="#ppt_w"/>
                                          </p:val>
                                        </p:tav>
                                      </p:tavLst>
                                    </p:anim>
                                    <p:anim calcmode="lin" valueType="num">
                                      <p:cBhvr>
                                        <p:cTn id="29" dur="500" fill="hold"/>
                                        <p:tgtEl>
                                          <p:spTgt spid="107"/>
                                        </p:tgtEl>
                                        <p:attrNameLst>
                                          <p:attrName>ppt_h</p:attrName>
                                        </p:attrNameLst>
                                      </p:cBhvr>
                                      <p:tavLst>
                                        <p:tav tm="0">
                                          <p:val>
                                            <p:fltVal val="0"/>
                                          </p:val>
                                        </p:tav>
                                        <p:tav tm="100000">
                                          <p:val>
                                            <p:strVal val="#ppt_h"/>
                                          </p:val>
                                        </p:tav>
                                      </p:tavLst>
                                    </p:anim>
                                    <p:animEffect transition="in" filter="fade">
                                      <p:cBhvr>
                                        <p:cTn id="30" dur="500"/>
                                        <p:tgtEl>
                                          <p:spTgt spid="107"/>
                                        </p:tgtEl>
                                      </p:cBhvr>
                                    </p:animEffect>
                                    <p:anim calcmode="lin" valueType="num">
                                      <p:cBhvr>
                                        <p:cTn id="31" dur="500" fill="hold"/>
                                        <p:tgtEl>
                                          <p:spTgt spid="107"/>
                                        </p:tgtEl>
                                        <p:attrNameLst>
                                          <p:attrName>ppt_x</p:attrName>
                                        </p:attrNameLst>
                                      </p:cBhvr>
                                      <p:tavLst>
                                        <p:tav tm="0">
                                          <p:val>
                                            <p:fltVal val="0.5"/>
                                          </p:val>
                                        </p:tav>
                                        <p:tav tm="100000">
                                          <p:val>
                                            <p:strVal val="#ppt_x"/>
                                          </p:val>
                                        </p:tav>
                                      </p:tavLst>
                                    </p:anim>
                                    <p:anim calcmode="lin" valueType="num">
                                      <p:cBhvr>
                                        <p:cTn id="32" dur="500" fill="hold"/>
                                        <p:tgtEl>
                                          <p:spTgt spid="10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anim calcmode="lin" valueType="num">
                                      <p:cBhvr>
                                        <p:cTn id="38" dur="500" fill="hold"/>
                                        <p:tgtEl>
                                          <p:spTgt spid="109"/>
                                        </p:tgtEl>
                                        <p:attrNameLst>
                                          <p:attrName>ppt_x</p:attrName>
                                        </p:attrNameLst>
                                      </p:cBhvr>
                                      <p:tavLst>
                                        <p:tav tm="0">
                                          <p:val>
                                            <p:fltVal val="0.5"/>
                                          </p:val>
                                        </p:tav>
                                        <p:tav tm="100000">
                                          <p:val>
                                            <p:strVal val="#ppt_x"/>
                                          </p:val>
                                        </p:tav>
                                      </p:tavLst>
                                    </p:anim>
                                    <p:anim calcmode="lin" valueType="num">
                                      <p:cBhvr>
                                        <p:cTn id="39" dur="500" fill="hold"/>
                                        <p:tgtEl>
                                          <p:spTgt spid="109"/>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10"/>
                                        </p:tgtEl>
                                        <p:attrNameLst>
                                          <p:attrName>style.visibility</p:attrName>
                                        </p:attrNameLst>
                                      </p:cBhvr>
                                      <p:to>
                                        <p:strVal val="visible"/>
                                      </p:to>
                                    </p:set>
                                    <p:anim calcmode="lin" valueType="num">
                                      <p:cBhvr>
                                        <p:cTn id="42" dur="500" fill="hold"/>
                                        <p:tgtEl>
                                          <p:spTgt spid="110"/>
                                        </p:tgtEl>
                                        <p:attrNameLst>
                                          <p:attrName>ppt_w</p:attrName>
                                        </p:attrNameLst>
                                      </p:cBhvr>
                                      <p:tavLst>
                                        <p:tav tm="0">
                                          <p:val>
                                            <p:fltVal val="0"/>
                                          </p:val>
                                        </p:tav>
                                        <p:tav tm="100000">
                                          <p:val>
                                            <p:strVal val="#ppt_w"/>
                                          </p:val>
                                        </p:tav>
                                      </p:tavLst>
                                    </p:anim>
                                    <p:anim calcmode="lin" valueType="num">
                                      <p:cBhvr>
                                        <p:cTn id="43" dur="500" fill="hold"/>
                                        <p:tgtEl>
                                          <p:spTgt spid="110"/>
                                        </p:tgtEl>
                                        <p:attrNameLst>
                                          <p:attrName>ppt_h</p:attrName>
                                        </p:attrNameLst>
                                      </p:cBhvr>
                                      <p:tavLst>
                                        <p:tav tm="0">
                                          <p:val>
                                            <p:fltVal val="0"/>
                                          </p:val>
                                        </p:tav>
                                        <p:tav tm="100000">
                                          <p:val>
                                            <p:strVal val="#ppt_h"/>
                                          </p:val>
                                        </p:tav>
                                      </p:tavLst>
                                    </p:anim>
                                    <p:animEffect transition="in" filter="fade">
                                      <p:cBhvr>
                                        <p:cTn id="44" dur="500"/>
                                        <p:tgtEl>
                                          <p:spTgt spid="110"/>
                                        </p:tgtEl>
                                      </p:cBhvr>
                                    </p:animEffect>
                                    <p:anim calcmode="lin" valueType="num">
                                      <p:cBhvr>
                                        <p:cTn id="45" dur="500" fill="hold"/>
                                        <p:tgtEl>
                                          <p:spTgt spid="110"/>
                                        </p:tgtEl>
                                        <p:attrNameLst>
                                          <p:attrName>ppt_x</p:attrName>
                                        </p:attrNameLst>
                                      </p:cBhvr>
                                      <p:tavLst>
                                        <p:tav tm="0">
                                          <p:val>
                                            <p:fltVal val="0.5"/>
                                          </p:val>
                                        </p:tav>
                                        <p:tav tm="100000">
                                          <p:val>
                                            <p:strVal val="#ppt_x"/>
                                          </p:val>
                                        </p:tav>
                                      </p:tavLst>
                                    </p:anim>
                                    <p:anim calcmode="lin" valueType="num">
                                      <p:cBhvr>
                                        <p:cTn id="46" dur="500" fill="hold"/>
                                        <p:tgtEl>
                                          <p:spTgt spid="11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500" fill="hold"/>
                                        <p:tgtEl>
                                          <p:spTgt spid="111"/>
                                        </p:tgtEl>
                                        <p:attrNameLst>
                                          <p:attrName>ppt_w</p:attrName>
                                        </p:attrNameLst>
                                      </p:cBhvr>
                                      <p:tavLst>
                                        <p:tav tm="0">
                                          <p:val>
                                            <p:fltVal val="0"/>
                                          </p:val>
                                        </p:tav>
                                        <p:tav tm="100000">
                                          <p:val>
                                            <p:strVal val="#ppt_w"/>
                                          </p:val>
                                        </p:tav>
                                      </p:tavLst>
                                    </p:anim>
                                    <p:anim calcmode="lin" valueType="num">
                                      <p:cBhvr>
                                        <p:cTn id="50" dur="500" fill="hold"/>
                                        <p:tgtEl>
                                          <p:spTgt spid="111"/>
                                        </p:tgtEl>
                                        <p:attrNameLst>
                                          <p:attrName>ppt_h</p:attrName>
                                        </p:attrNameLst>
                                      </p:cBhvr>
                                      <p:tavLst>
                                        <p:tav tm="0">
                                          <p:val>
                                            <p:fltVal val="0"/>
                                          </p:val>
                                        </p:tav>
                                        <p:tav tm="100000">
                                          <p:val>
                                            <p:strVal val="#ppt_h"/>
                                          </p:val>
                                        </p:tav>
                                      </p:tavLst>
                                    </p:anim>
                                    <p:animEffect transition="in" filter="fade">
                                      <p:cBhvr>
                                        <p:cTn id="51" dur="500"/>
                                        <p:tgtEl>
                                          <p:spTgt spid="111"/>
                                        </p:tgtEl>
                                      </p:cBhvr>
                                    </p:animEffect>
                                    <p:anim calcmode="lin" valueType="num">
                                      <p:cBhvr>
                                        <p:cTn id="52" dur="500" fill="hold"/>
                                        <p:tgtEl>
                                          <p:spTgt spid="111"/>
                                        </p:tgtEl>
                                        <p:attrNameLst>
                                          <p:attrName>ppt_x</p:attrName>
                                        </p:attrNameLst>
                                      </p:cBhvr>
                                      <p:tavLst>
                                        <p:tav tm="0">
                                          <p:val>
                                            <p:fltVal val="0.5"/>
                                          </p:val>
                                        </p:tav>
                                        <p:tav tm="100000">
                                          <p:val>
                                            <p:strVal val="#ppt_x"/>
                                          </p:val>
                                        </p:tav>
                                      </p:tavLst>
                                    </p:anim>
                                    <p:anim calcmode="lin" valueType="num">
                                      <p:cBhvr>
                                        <p:cTn id="53" dur="500" fill="hold"/>
                                        <p:tgtEl>
                                          <p:spTgt spid="11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 calcmode="lin" valueType="num">
                                      <p:cBhvr>
                                        <p:cTn id="56" dur="500" fill="hold"/>
                                        <p:tgtEl>
                                          <p:spTgt spid="113"/>
                                        </p:tgtEl>
                                        <p:attrNameLst>
                                          <p:attrName>ppt_w</p:attrName>
                                        </p:attrNameLst>
                                      </p:cBhvr>
                                      <p:tavLst>
                                        <p:tav tm="0">
                                          <p:val>
                                            <p:fltVal val="0"/>
                                          </p:val>
                                        </p:tav>
                                        <p:tav tm="100000">
                                          <p:val>
                                            <p:strVal val="#ppt_w"/>
                                          </p:val>
                                        </p:tav>
                                      </p:tavLst>
                                    </p:anim>
                                    <p:anim calcmode="lin" valueType="num">
                                      <p:cBhvr>
                                        <p:cTn id="57" dur="500" fill="hold"/>
                                        <p:tgtEl>
                                          <p:spTgt spid="113"/>
                                        </p:tgtEl>
                                        <p:attrNameLst>
                                          <p:attrName>ppt_h</p:attrName>
                                        </p:attrNameLst>
                                      </p:cBhvr>
                                      <p:tavLst>
                                        <p:tav tm="0">
                                          <p:val>
                                            <p:fltVal val="0"/>
                                          </p:val>
                                        </p:tav>
                                        <p:tav tm="100000">
                                          <p:val>
                                            <p:strVal val="#ppt_h"/>
                                          </p:val>
                                        </p:tav>
                                      </p:tavLst>
                                    </p:anim>
                                    <p:animEffect transition="in" filter="fade">
                                      <p:cBhvr>
                                        <p:cTn id="58" dur="500"/>
                                        <p:tgtEl>
                                          <p:spTgt spid="113"/>
                                        </p:tgtEl>
                                      </p:cBhvr>
                                    </p:animEffect>
                                    <p:anim calcmode="lin" valueType="num">
                                      <p:cBhvr>
                                        <p:cTn id="59" dur="500" fill="hold"/>
                                        <p:tgtEl>
                                          <p:spTgt spid="113"/>
                                        </p:tgtEl>
                                        <p:attrNameLst>
                                          <p:attrName>ppt_x</p:attrName>
                                        </p:attrNameLst>
                                      </p:cBhvr>
                                      <p:tavLst>
                                        <p:tav tm="0">
                                          <p:val>
                                            <p:fltVal val="0.5"/>
                                          </p:val>
                                        </p:tav>
                                        <p:tav tm="100000">
                                          <p:val>
                                            <p:strVal val="#ppt_x"/>
                                          </p:val>
                                        </p:tav>
                                      </p:tavLst>
                                    </p:anim>
                                    <p:anim calcmode="lin" valueType="num">
                                      <p:cBhvr>
                                        <p:cTn id="60" dur="500" fill="hold"/>
                                        <p:tgtEl>
                                          <p:spTgt spid="113"/>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14"/>
                                        </p:tgtEl>
                                        <p:attrNameLst>
                                          <p:attrName>style.visibility</p:attrName>
                                        </p:attrNameLst>
                                      </p:cBhvr>
                                      <p:to>
                                        <p:strVal val="visible"/>
                                      </p:to>
                                    </p:set>
                                    <p:anim calcmode="lin" valueType="num">
                                      <p:cBhvr>
                                        <p:cTn id="63" dur="500" fill="hold"/>
                                        <p:tgtEl>
                                          <p:spTgt spid="114"/>
                                        </p:tgtEl>
                                        <p:attrNameLst>
                                          <p:attrName>ppt_w</p:attrName>
                                        </p:attrNameLst>
                                      </p:cBhvr>
                                      <p:tavLst>
                                        <p:tav tm="0">
                                          <p:val>
                                            <p:fltVal val="0"/>
                                          </p:val>
                                        </p:tav>
                                        <p:tav tm="100000">
                                          <p:val>
                                            <p:strVal val="#ppt_w"/>
                                          </p:val>
                                        </p:tav>
                                      </p:tavLst>
                                    </p:anim>
                                    <p:anim calcmode="lin" valueType="num">
                                      <p:cBhvr>
                                        <p:cTn id="64" dur="500" fill="hold"/>
                                        <p:tgtEl>
                                          <p:spTgt spid="114"/>
                                        </p:tgtEl>
                                        <p:attrNameLst>
                                          <p:attrName>ppt_h</p:attrName>
                                        </p:attrNameLst>
                                      </p:cBhvr>
                                      <p:tavLst>
                                        <p:tav tm="0">
                                          <p:val>
                                            <p:fltVal val="0"/>
                                          </p:val>
                                        </p:tav>
                                        <p:tav tm="100000">
                                          <p:val>
                                            <p:strVal val="#ppt_h"/>
                                          </p:val>
                                        </p:tav>
                                      </p:tavLst>
                                    </p:anim>
                                    <p:animEffect transition="in" filter="fade">
                                      <p:cBhvr>
                                        <p:cTn id="65" dur="500"/>
                                        <p:tgtEl>
                                          <p:spTgt spid="114"/>
                                        </p:tgtEl>
                                      </p:cBhvr>
                                    </p:animEffect>
                                    <p:anim calcmode="lin" valueType="num">
                                      <p:cBhvr>
                                        <p:cTn id="66" dur="500" fill="hold"/>
                                        <p:tgtEl>
                                          <p:spTgt spid="114"/>
                                        </p:tgtEl>
                                        <p:attrNameLst>
                                          <p:attrName>ppt_x</p:attrName>
                                        </p:attrNameLst>
                                      </p:cBhvr>
                                      <p:tavLst>
                                        <p:tav tm="0">
                                          <p:val>
                                            <p:fltVal val="0.5"/>
                                          </p:val>
                                        </p:tav>
                                        <p:tav tm="100000">
                                          <p:val>
                                            <p:strVal val="#ppt_x"/>
                                          </p:val>
                                        </p:tav>
                                      </p:tavLst>
                                    </p:anim>
                                    <p:anim calcmode="lin" valueType="num">
                                      <p:cBhvr>
                                        <p:cTn id="67" dur="500" fill="hold"/>
                                        <p:tgtEl>
                                          <p:spTgt spid="114"/>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115"/>
                                        </p:tgtEl>
                                        <p:attrNameLst>
                                          <p:attrName>style.visibility</p:attrName>
                                        </p:attrNameLst>
                                      </p:cBhvr>
                                      <p:to>
                                        <p:strVal val="visible"/>
                                      </p:to>
                                    </p:set>
                                    <p:anim calcmode="lin" valueType="num">
                                      <p:cBhvr>
                                        <p:cTn id="70" dur="500" fill="hold"/>
                                        <p:tgtEl>
                                          <p:spTgt spid="115"/>
                                        </p:tgtEl>
                                        <p:attrNameLst>
                                          <p:attrName>ppt_w</p:attrName>
                                        </p:attrNameLst>
                                      </p:cBhvr>
                                      <p:tavLst>
                                        <p:tav tm="0">
                                          <p:val>
                                            <p:fltVal val="0"/>
                                          </p:val>
                                        </p:tav>
                                        <p:tav tm="100000">
                                          <p:val>
                                            <p:strVal val="#ppt_w"/>
                                          </p:val>
                                        </p:tav>
                                      </p:tavLst>
                                    </p:anim>
                                    <p:anim calcmode="lin" valueType="num">
                                      <p:cBhvr>
                                        <p:cTn id="71" dur="500" fill="hold"/>
                                        <p:tgtEl>
                                          <p:spTgt spid="115"/>
                                        </p:tgtEl>
                                        <p:attrNameLst>
                                          <p:attrName>ppt_h</p:attrName>
                                        </p:attrNameLst>
                                      </p:cBhvr>
                                      <p:tavLst>
                                        <p:tav tm="0">
                                          <p:val>
                                            <p:fltVal val="0"/>
                                          </p:val>
                                        </p:tav>
                                        <p:tav tm="100000">
                                          <p:val>
                                            <p:strVal val="#ppt_h"/>
                                          </p:val>
                                        </p:tav>
                                      </p:tavLst>
                                    </p:anim>
                                    <p:animEffect transition="in" filter="fade">
                                      <p:cBhvr>
                                        <p:cTn id="72" dur="500"/>
                                        <p:tgtEl>
                                          <p:spTgt spid="115"/>
                                        </p:tgtEl>
                                      </p:cBhvr>
                                    </p:animEffect>
                                    <p:anim calcmode="lin" valueType="num">
                                      <p:cBhvr>
                                        <p:cTn id="73" dur="500" fill="hold"/>
                                        <p:tgtEl>
                                          <p:spTgt spid="115"/>
                                        </p:tgtEl>
                                        <p:attrNameLst>
                                          <p:attrName>ppt_x</p:attrName>
                                        </p:attrNameLst>
                                      </p:cBhvr>
                                      <p:tavLst>
                                        <p:tav tm="0">
                                          <p:val>
                                            <p:fltVal val="0.5"/>
                                          </p:val>
                                        </p:tav>
                                        <p:tav tm="100000">
                                          <p:val>
                                            <p:strVal val="#ppt_x"/>
                                          </p:val>
                                        </p:tav>
                                      </p:tavLst>
                                    </p:anim>
                                    <p:anim calcmode="lin" valueType="num">
                                      <p:cBhvr>
                                        <p:cTn id="74" dur="500" fill="hold"/>
                                        <p:tgtEl>
                                          <p:spTgt spid="115"/>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anim calcmode="lin" valueType="num">
                                      <p:cBhvr>
                                        <p:cTn id="80" dur="500" fill="hold"/>
                                        <p:tgtEl>
                                          <p:spTgt spid="116"/>
                                        </p:tgtEl>
                                        <p:attrNameLst>
                                          <p:attrName>ppt_x</p:attrName>
                                        </p:attrNameLst>
                                      </p:cBhvr>
                                      <p:tavLst>
                                        <p:tav tm="0">
                                          <p:val>
                                            <p:fltVal val="0.5"/>
                                          </p:val>
                                        </p:tav>
                                        <p:tav tm="100000">
                                          <p:val>
                                            <p:strVal val="#ppt_x"/>
                                          </p:val>
                                        </p:tav>
                                      </p:tavLst>
                                    </p:anim>
                                    <p:anim calcmode="lin" valueType="num">
                                      <p:cBhvr>
                                        <p:cTn id="81" dur="500" fill="hold"/>
                                        <p:tgtEl>
                                          <p:spTgt spid="116"/>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 calcmode="lin" valueType="num">
                                      <p:cBhvr>
                                        <p:cTn id="84" dur="500" fill="hold"/>
                                        <p:tgtEl>
                                          <p:spTgt spid="117"/>
                                        </p:tgtEl>
                                        <p:attrNameLst>
                                          <p:attrName>ppt_w</p:attrName>
                                        </p:attrNameLst>
                                      </p:cBhvr>
                                      <p:tavLst>
                                        <p:tav tm="0">
                                          <p:val>
                                            <p:fltVal val="0"/>
                                          </p:val>
                                        </p:tav>
                                        <p:tav tm="100000">
                                          <p:val>
                                            <p:strVal val="#ppt_w"/>
                                          </p:val>
                                        </p:tav>
                                      </p:tavLst>
                                    </p:anim>
                                    <p:anim calcmode="lin" valueType="num">
                                      <p:cBhvr>
                                        <p:cTn id="85" dur="500" fill="hold"/>
                                        <p:tgtEl>
                                          <p:spTgt spid="117"/>
                                        </p:tgtEl>
                                        <p:attrNameLst>
                                          <p:attrName>ppt_h</p:attrName>
                                        </p:attrNameLst>
                                      </p:cBhvr>
                                      <p:tavLst>
                                        <p:tav tm="0">
                                          <p:val>
                                            <p:fltVal val="0"/>
                                          </p:val>
                                        </p:tav>
                                        <p:tav tm="100000">
                                          <p:val>
                                            <p:strVal val="#ppt_h"/>
                                          </p:val>
                                        </p:tav>
                                      </p:tavLst>
                                    </p:anim>
                                    <p:animEffect transition="in" filter="fade">
                                      <p:cBhvr>
                                        <p:cTn id="86" dur="500"/>
                                        <p:tgtEl>
                                          <p:spTgt spid="117"/>
                                        </p:tgtEl>
                                      </p:cBhvr>
                                    </p:animEffect>
                                    <p:anim calcmode="lin" valueType="num">
                                      <p:cBhvr>
                                        <p:cTn id="87" dur="500" fill="hold"/>
                                        <p:tgtEl>
                                          <p:spTgt spid="117"/>
                                        </p:tgtEl>
                                        <p:attrNameLst>
                                          <p:attrName>ppt_x</p:attrName>
                                        </p:attrNameLst>
                                      </p:cBhvr>
                                      <p:tavLst>
                                        <p:tav tm="0">
                                          <p:val>
                                            <p:fltVal val="0.5"/>
                                          </p:val>
                                        </p:tav>
                                        <p:tav tm="100000">
                                          <p:val>
                                            <p:strVal val="#ppt_x"/>
                                          </p:val>
                                        </p:tav>
                                      </p:tavLst>
                                    </p:anim>
                                    <p:anim calcmode="lin" valueType="num">
                                      <p:cBhvr>
                                        <p:cTn id="88" dur="500" fill="hold"/>
                                        <p:tgtEl>
                                          <p:spTgt spid="117"/>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anim calcmode="lin" valueType="num">
                                      <p:cBhvr>
                                        <p:cTn id="91" dur="500" fill="hold"/>
                                        <p:tgtEl>
                                          <p:spTgt spid="118"/>
                                        </p:tgtEl>
                                        <p:attrNameLst>
                                          <p:attrName>ppt_w</p:attrName>
                                        </p:attrNameLst>
                                      </p:cBhvr>
                                      <p:tavLst>
                                        <p:tav tm="0">
                                          <p:val>
                                            <p:fltVal val="0"/>
                                          </p:val>
                                        </p:tav>
                                        <p:tav tm="100000">
                                          <p:val>
                                            <p:strVal val="#ppt_w"/>
                                          </p:val>
                                        </p:tav>
                                      </p:tavLst>
                                    </p:anim>
                                    <p:anim calcmode="lin" valueType="num">
                                      <p:cBhvr>
                                        <p:cTn id="92" dur="500" fill="hold"/>
                                        <p:tgtEl>
                                          <p:spTgt spid="118"/>
                                        </p:tgtEl>
                                        <p:attrNameLst>
                                          <p:attrName>ppt_h</p:attrName>
                                        </p:attrNameLst>
                                      </p:cBhvr>
                                      <p:tavLst>
                                        <p:tav tm="0">
                                          <p:val>
                                            <p:fltVal val="0"/>
                                          </p:val>
                                        </p:tav>
                                        <p:tav tm="100000">
                                          <p:val>
                                            <p:strVal val="#ppt_h"/>
                                          </p:val>
                                        </p:tav>
                                      </p:tavLst>
                                    </p:anim>
                                    <p:animEffect transition="in" filter="fade">
                                      <p:cBhvr>
                                        <p:cTn id="93" dur="500"/>
                                        <p:tgtEl>
                                          <p:spTgt spid="118"/>
                                        </p:tgtEl>
                                      </p:cBhvr>
                                    </p:animEffect>
                                    <p:anim calcmode="lin" valueType="num">
                                      <p:cBhvr>
                                        <p:cTn id="94" dur="500" fill="hold"/>
                                        <p:tgtEl>
                                          <p:spTgt spid="118"/>
                                        </p:tgtEl>
                                        <p:attrNameLst>
                                          <p:attrName>ppt_x</p:attrName>
                                        </p:attrNameLst>
                                      </p:cBhvr>
                                      <p:tavLst>
                                        <p:tav tm="0">
                                          <p:val>
                                            <p:fltVal val="0.5"/>
                                          </p:val>
                                        </p:tav>
                                        <p:tav tm="100000">
                                          <p:val>
                                            <p:strVal val="#ppt_x"/>
                                          </p:val>
                                        </p:tav>
                                      </p:tavLst>
                                    </p:anim>
                                    <p:anim calcmode="lin" valueType="num">
                                      <p:cBhvr>
                                        <p:cTn id="95" dur="500" fill="hold"/>
                                        <p:tgtEl>
                                          <p:spTgt spid="118"/>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 calcmode="lin" valueType="num">
                                      <p:cBhvr>
                                        <p:cTn id="98" dur="500" fill="hold"/>
                                        <p:tgtEl>
                                          <p:spTgt spid="119"/>
                                        </p:tgtEl>
                                        <p:attrNameLst>
                                          <p:attrName>ppt_w</p:attrName>
                                        </p:attrNameLst>
                                      </p:cBhvr>
                                      <p:tavLst>
                                        <p:tav tm="0">
                                          <p:val>
                                            <p:fltVal val="0"/>
                                          </p:val>
                                        </p:tav>
                                        <p:tav tm="100000">
                                          <p:val>
                                            <p:strVal val="#ppt_w"/>
                                          </p:val>
                                        </p:tav>
                                      </p:tavLst>
                                    </p:anim>
                                    <p:anim calcmode="lin" valueType="num">
                                      <p:cBhvr>
                                        <p:cTn id="99" dur="500" fill="hold"/>
                                        <p:tgtEl>
                                          <p:spTgt spid="119"/>
                                        </p:tgtEl>
                                        <p:attrNameLst>
                                          <p:attrName>ppt_h</p:attrName>
                                        </p:attrNameLst>
                                      </p:cBhvr>
                                      <p:tavLst>
                                        <p:tav tm="0">
                                          <p:val>
                                            <p:fltVal val="0"/>
                                          </p:val>
                                        </p:tav>
                                        <p:tav tm="100000">
                                          <p:val>
                                            <p:strVal val="#ppt_h"/>
                                          </p:val>
                                        </p:tav>
                                      </p:tavLst>
                                    </p:anim>
                                    <p:animEffect transition="in" filter="fade">
                                      <p:cBhvr>
                                        <p:cTn id="100" dur="500"/>
                                        <p:tgtEl>
                                          <p:spTgt spid="119"/>
                                        </p:tgtEl>
                                      </p:cBhvr>
                                    </p:animEffect>
                                    <p:anim calcmode="lin" valueType="num">
                                      <p:cBhvr>
                                        <p:cTn id="101" dur="500" fill="hold"/>
                                        <p:tgtEl>
                                          <p:spTgt spid="119"/>
                                        </p:tgtEl>
                                        <p:attrNameLst>
                                          <p:attrName>ppt_x</p:attrName>
                                        </p:attrNameLst>
                                      </p:cBhvr>
                                      <p:tavLst>
                                        <p:tav tm="0">
                                          <p:val>
                                            <p:fltVal val="0.5"/>
                                          </p:val>
                                        </p:tav>
                                        <p:tav tm="100000">
                                          <p:val>
                                            <p:strVal val="#ppt_x"/>
                                          </p:val>
                                        </p:tav>
                                      </p:tavLst>
                                    </p:anim>
                                    <p:anim calcmode="lin" valueType="num">
                                      <p:cBhvr>
                                        <p:cTn id="102" dur="500" fill="hold"/>
                                        <p:tgtEl>
                                          <p:spTgt spid="119"/>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anim calcmode="lin" valueType="num">
                                      <p:cBhvr>
                                        <p:cTn id="108" dur="500" fill="hold"/>
                                        <p:tgtEl>
                                          <p:spTgt spid="120"/>
                                        </p:tgtEl>
                                        <p:attrNameLst>
                                          <p:attrName>ppt_x</p:attrName>
                                        </p:attrNameLst>
                                      </p:cBhvr>
                                      <p:tavLst>
                                        <p:tav tm="0">
                                          <p:val>
                                            <p:fltVal val="0.5"/>
                                          </p:val>
                                        </p:tav>
                                        <p:tav tm="100000">
                                          <p:val>
                                            <p:strVal val="#ppt_x"/>
                                          </p:val>
                                        </p:tav>
                                      </p:tavLst>
                                    </p:anim>
                                    <p:anim calcmode="lin" valueType="num">
                                      <p:cBhvr>
                                        <p:cTn id="109" dur="500" fill="hold"/>
                                        <p:tgtEl>
                                          <p:spTgt spid="120"/>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 calcmode="lin" valueType="num">
                                      <p:cBhvr>
                                        <p:cTn id="112" dur="500" fill="hold"/>
                                        <p:tgtEl>
                                          <p:spTgt spid="121"/>
                                        </p:tgtEl>
                                        <p:attrNameLst>
                                          <p:attrName>ppt_w</p:attrName>
                                        </p:attrNameLst>
                                      </p:cBhvr>
                                      <p:tavLst>
                                        <p:tav tm="0">
                                          <p:val>
                                            <p:fltVal val="0"/>
                                          </p:val>
                                        </p:tav>
                                        <p:tav tm="100000">
                                          <p:val>
                                            <p:strVal val="#ppt_w"/>
                                          </p:val>
                                        </p:tav>
                                      </p:tavLst>
                                    </p:anim>
                                    <p:anim calcmode="lin" valueType="num">
                                      <p:cBhvr>
                                        <p:cTn id="113" dur="500" fill="hold"/>
                                        <p:tgtEl>
                                          <p:spTgt spid="121"/>
                                        </p:tgtEl>
                                        <p:attrNameLst>
                                          <p:attrName>ppt_h</p:attrName>
                                        </p:attrNameLst>
                                      </p:cBhvr>
                                      <p:tavLst>
                                        <p:tav tm="0">
                                          <p:val>
                                            <p:fltVal val="0"/>
                                          </p:val>
                                        </p:tav>
                                        <p:tav tm="100000">
                                          <p:val>
                                            <p:strVal val="#ppt_h"/>
                                          </p:val>
                                        </p:tav>
                                      </p:tavLst>
                                    </p:anim>
                                    <p:animEffect transition="in" filter="fade">
                                      <p:cBhvr>
                                        <p:cTn id="114" dur="500"/>
                                        <p:tgtEl>
                                          <p:spTgt spid="121"/>
                                        </p:tgtEl>
                                      </p:cBhvr>
                                    </p:animEffect>
                                    <p:anim calcmode="lin" valueType="num">
                                      <p:cBhvr>
                                        <p:cTn id="115" dur="500" fill="hold"/>
                                        <p:tgtEl>
                                          <p:spTgt spid="121"/>
                                        </p:tgtEl>
                                        <p:attrNameLst>
                                          <p:attrName>ppt_x</p:attrName>
                                        </p:attrNameLst>
                                      </p:cBhvr>
                                      <p:tavLst>
                                        <p:tav tm="0">
                                          <p:val>
                                            <p:fltVal val="0.5"/>
                                          </p:val>
                                        </p:tav>
                                        <p:tav tm="100000">
                                          <p:val>
                                            <p:strVal val="#ppt_x"/>
                                          </p:val>
                                        </p:tav>
                                      </p:tavLst>
                                    </p:anim>
                                    <p:anim calcmode="lin" valueType="num">
                                      <p:cBhvr>
                                        <p:cTn id="116" dur="500" fill="hold"/>
                                        <p:tgtEl>
                                          <p:spTgt spid="12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anim calcmode="lin" valueType="num">
                                      <p:cBhvr>
                                        <p:cTn id="119" dur="500" fill="hold"/>
                                        <p:tgtEl>
                                          <p:spTgt spid="122"/>
                                        </p:tgtEl>
                                        <p:attrNameLst>
                                          <p:attrName>ppt_w</p:attrName>
                                        </p:attrNameLst>
                                      </p:cBhvr>
                                      <p:tavLst>
                                        <p:tav tm="0">
                                          <p:val>
                                            <p:fltVal val="0"/>
                                          </p:val>
                                        </p:tav>
                                        <p:tav tm="100000">
                                          <p:val>
                                            <p:strVal val="#ppt_w"/>
                                          </p:val>
                                        </p:tav>
                                      </p:tavLst>
                                    </p:anim>
                                    <p:anim calcmode="lin" valueType="num">
                                      <p:cBhvr>
                                        <p:cTn id="120" dur="500" fill="hold"/>
                                        <p:tgtEl>
                                          <p:spTgt spid="122"/>
                                        </p:tgtEl>
                                        <p:attrNameLst>
                                          <p:attrName>ppt_h</p:attrName>
                                        </p:attrNameLst>
                                      </p:cBhvr>
                                      <p:tavLst>
                                        <p:tav tm="0">
                                          <p:val>
                                            <p:fltVal val="0"/>
                                          </p:val>
                                        </p:tav>
                                        <p:tav tm="100000">
                                          <p:val>
                                            <p:strVal val="#ppt_h"/>
                                          </p:val>
                                        </p:tav>
                                      </p:tavLst>
                                    </p:anim>
                                    <p:animEffect transition="in" filter="fade">
                                      <p:cBhvr>
                                        <p:cTn id="121" dur="500"/>
                                        <p:tgtEl>
                                          <p:spTgt spid="122"/>
                                        </p:tgtEl>
                                      </p:cBhvr>
                                    </p:animEffect>
                                    <p:anim calcmode="lin" valueType="num">
                                      <p:cBhvr>
                                        <p:cTn id="122" dur="500" fill="hold"/>
                                        <p:tgtEl>
                                          <p:spTgt spid="122"/>
                                        </p:tgtEl>
                                        <p:attrNameLst>
                                          <p:attrName>ppt_x</p:attrName>
                                        </p:attrNameLst>
                                      </p:cBhvr>
                                      <p:tavLst>
                                        <p:tav tm="0">
                                          <p:val>
                                            <p:fltVal val="0.5"/>
                                          </p:val>
                                        </p:tav>
                                        <p:tav tm="100000">
                                          <p:val>
                                            <p:strVal val="#ppt_x"/>
                                          </p:val>
                                        </p:tav>
                                      </p:tavLst>
                                    </p:anim>
                                    <p:anim calcmode="lin" valueType="num">
                                      <p:cBhvr>
                                        <p:cTn id="123" dur="500" fill="hold"/>
                                        <p:tgtEl>
                                          <p:spTgt spid="122"/>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123"/>
                                        </p:tgtEl>
                                        <p:attrNameLst>
                                          <p:attrName>style.visibility</p:attrName>
                                        </p:attrNameLst>
                                      </p:cBhvr>
                                      <p:to>
                                        <p:strVal val="visible"/>
                                      </p:to>
                                    </p:set>
                                    <p:anim calcmode="lin" valueType="num">
                                      <p:cBhvr>
                                        <p:cTn id="126" dur="500" fill="hold"/>
                                        <p:tgtEl>
                                          <p:spTgt spid="123"/>
                                        </p:tgtEl>
                                        <p:attrNameLst>
                                          <p:attrName>ppt_w</p:attrName>
                                        </p:attrNameLst>
                                      </p:cBhvr>
                                      <p:tavLst>
                                        <p:tav tm="0">
                                          <p:val>
                                            <p:fltVal val="0"/>
                                          </p:val>
                                        </p:tav>
                                        <p:tav tm="100000">
                                          <p:val>
                                            <p:strVal val="#ppt_w"/>
                                          </p:val>
                                        </p:tav>
                                      </p:tavLst>
                                    </p:anim>
                                    <p:anim calcmode="lin" valueType="num">
                                      <p:cBhvr>
                                        <p:cTn id="127" dur="500" fill="hold"/>
                                        <p:tgtEl>
                                          <p:spTgt spid="123"/>
                                        </p:tgtEl>
                                        <p:attrNameLst>
                                          <p:attrName>ppt_h</p:attrName>
                                        </p:attrNameLst>
                                      </p:cBhvr>
                                      <p:tavLst>
                                        <p:tav tm="0">
                                          <p:val>
                                            <p:fltVal val="0"/>
                                          </p:val>
                                        </p:tav>
                                        <p:tav tm="100000">
                                          <p:val>
                                            <p:strVal val="#ppt_h"/>
                                          </p:val>
                                        </p:tav>
                                      </p:tavLst>
                                    </p:anim>
                                    <p:animEffect transition="in" filter="fade">
                                      <p:cBhvr>
                                        <p:cTn id="128" dur="500"/>
                                        <p:tgtEl>
                                          <p:spTgt spid="123"/>
                                        </p:tgtEl>
                                      </p:cBhvr>
                                    </p:animEffect>
                                    <p:anim calcmode="lin" valueType="num">
                                      <p:cBhvr>
                                        <p:cTn id="129" dur="500" fill="hold"/>
                                        <p:tgtEl>
                                          <p:spTgt spid="123"/>
                                        </p:tgtEl>
                                        <p:attrNameLst>
                                          <p:attrName>ppt_x</p:attrName>
                                        </p:attrNameLst>
                                      </p:cBhvr>
                                      <p:tavLst>
                                        <p:tav tm="0">
                                          <p:val>
                                            <p:fltVal val="0.5"/>
                                          </p:val>
                                        </p:tav>
                                        <p:tav tm="100000">
                                          <p:val>
                                            <p:strVal val="#ppt_x"/>
                                          </p:val>
                                        </p:tav>
                                      </p:tavLst>
                                    </p:anim>
                                    <p:anim calcmode="lin" valueType="num">
                                      <p:cBhvr>
                                        <p:cTn id="130" dur="500" fill="hold"/>
                                        <p:tgtEl>
                                          <p:spTgt spid="123"/>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anim calcmode="lin" valueType="num">
                                      <p:cBhvr>
                                        <p:cTn id="133" dur="500" fill="hold"/>
                                        <p:tgtEl>
                                          <p:spTgt spid="124"/>
                                        </p:tgtEl>
                                        <p:attrNameLst>
                                          <p:attrName>ppt_w</p:attrName>
                                        </p:attrNameLst>
                                      </p:cBhvr>
                                      <p:tavLst>
                                        <p:tav tm="0">
                                          <p:val>
                                            <p:fltVal val="0"/>
                                          </p:val>
                                        </p:tav>
                                        <p:tav tm="100000">
                                          <p:val>
                                            <p:strVal val="#ppt_w"/>
                                          </p:val>
                                        </p:tav>
                                      </p:tavLst>
                                    </p:anim>
                                    <p:anim calcmode="lin" valueType="num">
                                      <p:cBhvr>
                                        <p:cTn id="134" dur="500" fill="hold"/>
                                        <p:tgtEl>
                                          <p:spTgt spid="124"/>
                                        </p:tgtEl>
                                        <p:attrNameLst>
                                          <p:attrName>ppt_h</p:attrName>
                                        </p:attrNameLst>
                                      </p:cBhvr>
                                      <p:tavLst>
                                        <p:tav tm="0">
                                          <p:val>
                                            <p:fltVal val="0"/>
                                          </p:val>
                                        </p:tav>
                                        <p:tav tm="100000">
                                          <p:val>
                                            <p:strVal val="#ppt_h"/>
                                          </p:val>
                                        </p:tav>
                                      </p:tavLst>
                                    </p:anim>
                                    <p:animEffect transition="in" filter="fade">
                                      <p:cBhvr>
                                        <p:cTn id="135" dur="500"/>
                                        <p:tgtEl>
                                          <p:spTgt spid="124"/>
                                        </p:tgtEl>
                                      </p:cBhvr>
                                    </p:animEffect>
                                    <p:anim calcmode="lin" valueType="num">
                                      <p:cBhvr>
                                        <p:cTn id="136" dur="500" fill="hold"/>
                                        <p:tgtEl>
                                          <p:spTgt spid="124"/>
                                        </p:tgtEl>
                                        <p:attrNameLst>
                                          <p:attrName>ppt_x</p:attrName>
                                        </p:attrNameLst>
                                      </p:cBhvr>
                                      <p:tavLst>
                                        <p:tav tm="0">
                                          <p:val>
                                            <p:fltVal val="0.5"/>
                                          </p:val>
                                        </p:tav>
                                        <p:tav tm="100000">
                                          <p:val>
                                            <p:strVal val="#ppt_x"/>
                                          </p:val>
                                        </p:tav>
                                      </p:tavLst>
                                    </p:anim>
                                    <p:anim calcmode="lin" valueType="num">
                                      <p:cBhvr>
                                        <p:cTn id="137" dur="500" fill="hold"/>
                                        <p:tgtEl>
                                          <p:spTgt spid="124"/>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125"/>
                                        </p:tgtEl>
                                        <p:attrNameLst>
                                          <p:attrName>style.visibility</p:attrName>
                                        </p:attrNameLst>
                                      </p:cBhvr>
                                      <p:to>
                                        <p:strVal val="visible"/>
                                      </p:to>
                                    </p:set>
                                    <p:anim calcmode="lin" valueType="num">
                                      <p:cBhvr>
                                        <p:cTn id="140" dur="500" fill="hold"/>
                                        <p:tgtEl>
                                          <p:spTgt spid="125"/>
                                        </p:tgtEl>
                                        <p:attrNameLst>
                                          <p:attrName>ppt_w</p:attrName>
                                        </p:attrNameLst>
                                      </p:cBhvr>
                                      <p:tavLst>
                                        <p:tav tm="0">
                                          <p:val>
                                            <p:fltVal val="0"/>
                                          </p:val>
                                        </p:tav>
                                        <p:tav tm="100000">
                                          <p:val>
                                            <p:strVal val="#ppt_w"/>
                                          </p:val>
                                        </p:tav>
                                      </p:tavLst>
                                    </p:anim>
                                    <p:anim calcmode="lin" valueType="num">
                                      <p:cBhvr>
                                        <p:cTn id="141" dur="500" fill="hold"/>
                                        <p:tgtEl>
                                          <p:spTgt spid="125"/>
                                        </p:tgtEl>
                                        <p:attrNameLst>
                                          <p:attrName>ppt_h</p:attrName>
                                        </p:attrNameLst>
                                      </p:cBhvr>
                                      <p:tavLst>
                                        <p:tav tm="0">
                                          <p:val>
                                            <p:fltVal val="0"/>
                                          </p:val>
                                        </p:tav>
                                        <p:tav tm="100000">
                                          <p:val>
                                            <p:strVal val="#ppt_h"/>
                                          </p:val>
                                        </p:tav>
                                      </p:tavLst>
                                    </p:anim>
                                    <p:animEffect transition="in" filter="fade">
                                      <p:cBhvr>
                                        <p:cTn id="142" dur="500"/>
                                        <p:tgtEl>
                                          <p:spTgt spid="125"/>
                                        </p:tgtEl>
                                      </p:cBhvr>
                                    </p:animEffect>
                                    <p:anim calcmode="lin" valueType="num">
                                      <p:cBhvr>
                                        <p:cTn id="143" dur="500" fill="hold"/>
                                        <p:tgtEl>
                                          <p:spTgt spid="125"/>
                                        </p:tgtEl>
                                        <p:attrNameLst>
                                          <p:attrName>ppt_x</p:attrName>
                                        </p:attrNameLst>
                                      </p:cBhvr>
                                      <p:tavLst>
                                        <p:tav tm="0">
                                          <p:val>
                                            <p:fltVal val="0.5"/>
                                          </p:val>
                                        </p:tav>
                                        <p:tav tm="100000">
                                          <p:val>
                                            <p:strVal val="#ppt_x"/>
                                          </p:val>
                                        </p:tav>
                                      </p:tavLst>
                                    </p:anim>
                                    <p:anim calcmode="lin" valueType="num">
                                      <p:cBhvr>
                                        <p:cTn id="144" dur="500" fill="hold"/>
                                        <p:tgtEl>
                                          <p:spTgt spid="125"/>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126"/>
                                        </p:tgtEl>
                                        <p:attrNameLst>
                                          <p:attrName>style.visibility</p:attrName>
                                        </p:attrNameLst>
                                      </p:cBhvr>
                                      <p:to>
                                        <p:strVal val="visible"/>
                                      </p:to>
                                    </p:set>
                                    <p:anim calcmode="lin" valueType="num">
                                      <p:cBhvr>
                                        <p:cTn id="147" dur="500" fill="hold"/>
                                        <p:tgtEl>
                                          <p:spTgt spid="126"/>
                                        </p:tgtEl>
                                        <p:attrNameLst>
                                          <p:attrName>ppt_w</p:attrName>
                                        </p:attrNameLst>
                                      </p:cBhvr>
                                      <p:tavLst>
                                        <p:tav tm="0">
                                          <p:val>
                                            <p:fltVal val="0"/>
                                          </p:val>
                                        </p:tav>
                                        <p:tav tm="100000">
                                          <p:val>
                                            <p:strVal val="#ppt_w"/>
                                          </p:val>
                                        </p:tav>
                                      </p:tavLst>
                                    </p:anim>
                                    <p:anim calcmode="lin" valueType="num">
                                      <p:cBhvr>
                                        <p:cTn id="148" dur="500" fill="hold"/>
                                        <p:tgtEl>
                                          <p:spTgt spid="126"/>
                                        </p:tgtEl>
                                        <p:attrNameLst>
                                          <p:attrName>ppt_h</p:attrName>
                                        </p:attrNameLst>
                                      </p:cBhvr>
                                      <p:tavLst>
                                        <p:tav tm="0">
                                          <p:val>
                                            <p:fltVal val="0"/>
                                          </p:val>
                                        </p:tav>
                                        <p:tav tm="100000">
                                          <p:val>
                                            <p:strVal val="#ppt_h"/>
                                          </p:val>
                                        </p:tav>
                                      </p:tavLst>
                                    </p:anim>
                                    <p:animEffect transition="in" filter="fade">
                                      <p:cBhvr>
                                        <p:cTn id="149" dur="500"/>
                                        <p:tgtEl>
                                          <p:spTgt spid="126"/>
                                        </p:tgtEl>
                                      </p:cBhvr>
                                    </p:animEffect>
                                    <p:anim calcmode="lin" valueType="num">
                                      <p:cBhvr>
                                        <p:cTn id="150" dur="500" fill="hold"/>
                                        <p:tgtEl>
                                          <p:spTgt spid="126"/>
                                        </p:tgtEl>
                                        <p:attrNameLst>
                                          <p:attrName>ppt_x</p:attrName>
                                        </p:attrNameLst>
                                      </p:cBhvr>
                                      <p:tavLst>
                                        <p:tav tm="0">
                                          <p:val>
                                            <p:fltVal val="0.5"/>
                                          </p:val>
                                        </p:tav>
                                        <p:tav tm="100000">
                                          <p:val>
                                            <p:strVal val="#ppt_x"/>
                                          </p:val>
                                        </p:tav>
                                      </p:tavLst>
                                    </p:anim>
                                    <p:anim calcmode="lin" valueType="num">
                                      <p:cBhvr>
                                        <p:cTn id="151" dur="500" fill="hold"/>
                                        <p:tgtEl>
                                          <p:spTgt spid="126"/>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127"/>
                                        </p:tgtEl>
                                        <p:attrNameLst>
                                          <p:attrName>style.visibility</p:attrName>
                                        </p:attrNameLst>
                                      </p:cBhvr>
                                      <p:to>
                                        <p:strVal val="visible"/>
                                      </p:to>
                                    </p:set>
                                    <p:anim calcmode="lin" valueType="num">
                                      <p:cBhvr>
                                        <p:cTn id="154" dur="500" fill="hold"/>
                                        <p:tgtEl>
                                          <p:spTgt spid="127"/>
                                        </p:tgtEl>
                                        <p:attrNameLst>
                                          <p:attrName>ppt_w</p:attrName>
                                        </p:attrNameLst>
                                      </p:cBhvr>
                                      <p:tavLst>
                                        <p:tav tm="0">
                                          <p:val>
                                            <p:fltVal val="0"/>
                                          </p:val>
                                        </p:tav>
                                        <p:tav tm="100000">
                                          <p:val>
                                            <p:strVal val="#ppt_w"/>
                                          </p:val>
                                        </p:tav>
                                      </p:tavLst>
                                    </p:anim>
                                    <p:anim calcmode="lin" valueType="num">
                                      <p:cBhvr>
                                        <p:cTn id="155" dur="500" fill="hold"/>
                                        <p:tgtEl>
                                          <p:spTgt spid="127"/>
                                        </p:tgtEl>
                                        <p:attrNameLst>
                                          <p:attrName>ppt_h</p:attrName>
                                        </p:attrNameLst>
                                      </p:cBhvr>
                                      <p:tavLst>
                                        <p:tav tm="0">
                                          <p:val>
                                            <p:fltVal val="0"/>
                                          </p:val>
                                        </p:tav>
                                        <p:tav tm="100000">
                                          <p:val>
                                            <p:strVal val="#ppt_h"/>
                                          </p:val>
                                        </p:tav>
                                      </p:tavLst>
                                    </p:anim>
                                    <p:animEffect transition="in" filter="fade">
                                      <p:cBhvr>
                                        <p:cTn id="156" dur="500"/>
                                        <p:tgtEl>
                                          <p:spTgt spid="127"/>
                                        </p:tgtEl>
                                      </p:cBhvr>
                                    </p:animEffect>
                                    <p:anim calcmode="lin" valueType="num">
                                      <p:cBhvr>
                                        <p:cTn id="157" dur="500" fill="hold"/>
                                        <p:tgtEl>
                                          <p:spTgt spid="127"/>
                                        </p:tgtEl>
                                        <p:attrNameLst>
                                          <p:attrName>ppt_x</p:attrName>
                                        </p:attrNameLst>
                                      </p:cBhvr>
                                      <p:tavLst>
                                        <p:tav tm="0">
                                          <p:val>
                                            <p:fltVal val="0.5"/>
                                          </p:val>
                                        </p:tav>
                                        <p:tav tm="100000">
                                          <p:val>
                                            <p:strVal val="#ppt_x"/>
                                          </p:val>
                                        </p:tav>
                                      </p:tavLst>
                                    </p:anim>
                                    <p:anim calcmode="lin" valueType="num">
                                      <p:cBhvr>
                                        <p:cTn id="158" dur="500" fill="hold"/>
                                        <p:tgtEl>
                                          <p:spTgt spid="127"/>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128"/>
                                        </p:tgtEl>
                                        <p:attrNameLst>
                                          <p:attrName>style.visibility</p:attrName>
                                        </p:attrNameLst>
                                      </p:cBhvr>
                                      <p:to>
                                        <p:strVal val="visible"/>
                                      </p:to>
                                    </p:set>
                                    <p:anim calcmode="lin" valueType="num">
                                      <p:cBhvr>
                                        <p:cTn id="161" dur="500" fill="hold"/>
                                        <p:tgtEl>
                                          <p:spTgt spid="128"/>
                                        </p:tgtEl>
                                        <p:attrNameLst>
                                          <p:attrName>ppt_w</p:attrName>
                                        </p:attrNameLst>
                                      </p:cBhvr>
                                      <p:tavLst>
                                        <p:tav tm="0">
                                          <p:val>
                                            <p:fltVal val="0"/>
                                          </p:val>
                                        </p:tav>
                                        <p:tav tm="100000">
                                          <p:val>
                                            <p:strVal val="#ppt_w"/>
                                          </p:val>
                                        </p:tav>
                                      </p:tavLst>
                                    </p:anim>
                                    <p:anim calcmode="lin" valueType="num">
                                      <p:cBhvr>
                                        <p:cTn id="162" dur="500" fill="hold"/>
                                        <p:tgtEl>
                                          <p:spTgt spid="128"/>
                                        </p:tgtEl>
                                        <p:attrNameLst>
                                          <p:attrName>ppt_h</p:attrName>
                                        </p:attrNameLst>
                                      </p:cBhvr>
                                      <p:tavLst>
                                        <p:tav tm="0">
                                          <p:val>
                                            <p:fltVal val="0"/>
                                          </p:val>
                                        </p:tav>
                                        <p:tav tm="100000">
                                          <p:val>
                                            <p:strVal val="#ppt_h"/>
                                          </p:val>
                                        </p:tav>
                                      </p:tavLst>
                                    </p:anim>
                                    <p:animEffect transition="in" filter="fade">
                                      <p:cBhvr>
                                        <p:cTn id="163" dur="500"/>
                                        <p:tgtEl>
                                          <p:spTgt spid="128"/>
                                        </p:tgtEl>
                                      </p:cBhvr>
                                    </p:animEffect>
                                    <p:anim calcmode="lin" valueType="num">
                                      <p:cBhvr>
                                        <p:cTn id="164" dur="500" fill="hold"/>
                                        <p:tgtEl>
                                          <p:spTgt spid="128"/>
                                        </p:tgtEl>
                                        <p:attrNameLst>
                                          <p:attrName>ppt_x</p:attrName>
                                        </p:attrNameLst>
                                      </p:cBhvr>
                                      <p:tavLst>
                                        <p:tav tm="0">
                                          <p:val>
                                            <p:fltVal val="0.5"/>
                                          </p:val>
                                        </p:tav>
                                        <p:tav tm="100000">
                                          <p:val>
                                            <p:strVal val="#ppt_x"/>
                                          </p:val>
                                        </p:tav>
                                      </p:tavLst>
                                    </p:anim>
                                    <p:anim calcmode="lin" valueType="num">
                                      <p:cBhvr>
                                        <p:cTn id="165" dur="500" fill="hold"/>
                                        <p:tgtEl>
                                          <p:spTgt spid="128"/>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129"/>
                                        </p:tgtEl>
                                        <p:attrNameLst>
                                          <p:attrName>style.visibility</p:attrName>
                                        </p:attrNameLst>
                                      </p:cBhvr>
                                      <p:to>
                                        <p:strVal val="visible"/>
                                      </p:to>
                                    </p:set>
                                    <p:anim calcmode="lin" valueType="num">
                                      <p:cBhvr>
                                        <p:cTn id="168" dur="500" fill="hold"/>
                                        <p:tgtEl>
                                          <p:spTgt spid="129"/>
                                        </p:tgtEl>
                                        <p:attrNameLst>
                                          <p:attrName>ppt_w</p:attrName>
                                        </p:attrNameLst>
                                      </p:cBhvr>
                                      <p:tavLst>
                                        <p:tav tm="0">
                                          <p:val>
                                            <p:fltVal val="0"/>
                                          </p:val>
                                        </p:tav>
                                        <p:tav tm="100000">
                                          <p:val>
                                            <p:strVal val="#ppt_w"/>
                                          </p:val>
                                        </p:tav>
                                      </p:tavLst>
                                    </p:anim>
                                    <p:anim calcmode="lin" valueType="num">
                                      <p:cBhvr>
                                        <p:cTn id="169" dur="500" fill="hold"/>
                                        <p:tgtEl>
                                          <p:spTgt spid="129"/>
                                        </p:tgtEl>
                                        <p:attrNameLst>
                                          <p:attrName>ppt_h</p:attrName>
                                        </p:attrNameLst>
                                      </p:cBhvr>
                                      <p:tavLst>
                                        <p:tav tm="0">
                                          <p:val>
                                            <p:fltVal val="0"/>
                                          </p:val>
                                        </p:tav>
                                        <p:tav tm="100000">
                                          <p:val>
                                            <p:strVal val="#ppt_h"/>
                                          </p:val>
                                        </p:tav>
                                      </p:tavLst>
                                    </p:anim>
                                    <p:animEffect transition="in" filter="fade">
                                      <p:cBhvr>
                                        <p:cTn id="170" dur="500"/>
                                        <p:tgtEl>
                                          <p:spTgt spid="129"/>
                                        </p:tgtEl>
                                      </p:cBhvr>
                                    </p:animEffect>
                                    <p:anim calcmode="lin" valueType="num">
                                      <p:cBhvr>
                                        <p:cTn id="171" dur="500" fill="hold"/>
                                        <p:tgtEl>
                                          <p:spTgt spid="129"/>
                                        </p:tgtEl>
                                        <p:attrNameLst>
                                          <p:attrName>ppt_x</p:attrName>
                                        </p:attrNameLst>
                                      </p:cBhvr>
                                      <p:tavLst>
                                        <p:tav tm="0">
                                          <p:val>
                                            <p:fltVal val="0.5"/>
                                          </p:val>
                                        </p:tav>
                                        <p:tav tm="100000">
                                          <p:val>
                                            <p:strVal val="#ppt_x"/>
                                          </p:val>
                                        </p:tav>
                                      </p:tavLst>
                                    </p:anim>
                                    <p:anim calcmode="lin" valueType="num">
                                      <p:cBhvr>
                                        <p:cTn id="172" dur="500" fill="hold"/>
                                        <p:tgtEl>
                                          <p:spTgt spid="12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animBg="1"/>
      <p:bldP spid="106" grpId="0" animBg="1"/>
      <p:bldP spid="107" grpId="0" animBg="1"/>
      <p:bldP spid="109" grpId="0" animBg="1"/>
      <p:bldP spid="110" grpId="0" animBg="1"/>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p:cNvGrpSpPr/>
          <p:nvPr/>
        </p:nvGrpSpPr>
        <p:grpSpPr>
          <a:xfrm>
            <a:off x="656392" y="1376890"/>
            <a:ext cx="9568083" cy="5331269"/>
            <a:chOff x="681143" y="2147202"/>
            <a:chExt cx="2949647" cy="622862"/>
          </a:xfrm>
        </p:grpSpPr>
        <p:sp>
          <p:nvSpPr>
            <p:cNvPr id="6" name="文本框 5"/>
            <p:cNvSpPr txBox="1"/>
            <p:nvPr/>
          </p:nvSpPr>
          <p:spPr>
            <a:xfrm>
              <a:off x="681143" y="2147202"/>
              <a:ext cx="2949647" cy="70710"/>
            </a:xfrm>
            <a:prstGeom prst="rect">
              <a:avLst/>
            </a:prstGeom>
            <a:noFill/>
          </p:spPr>
          <p:txBody>
            <a:bodyPr wrap="square" lIns="91436" tIns="45718" rIns="91436" bIns="45718" rtlCol="0">
              <a:spAutoFit/>
            </a:bodyPr>
            <a:lstStyle/>
            <a:p>
              <a:pPr>
                <a:lnSpc>
                  <a:spcPct val="130000"/>
                </a:lnSpc>
              </a:pPr>
              <a:r>
                <a:rPr lang="en-US" altLang="zh-CN" sz="2800" b="1">
                  <a:latin typeface="Inter"/>
                </a:rPr>
                <a:t>Security Breaches &amp; Attacks - Re-entrancy attacks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190500" y="1470803"/>
            <a:ext cx="436196" cy="437680"/>
          </a:xfrm>
          <a:prstGeom prst="rect">
            <a:avLst/>
          </a:prstGeom>
        </p:spPr>
      </p:pic>
      <p:sp>
        <p:nvSpPr>
          <p:cNvPr id="14" name="文本框 13">
            <a:extLst>
              <a:ext uri="{FF2B5EF4-FFF2-40B4-BE49-F238E27FC236}">
                <a16:creationId xmlns:a16="http://schemas.microsoft.com/office/drawing/2014/main" id="{F3EB8D2D-7776-97F4-63CA-C183F8D38E04}"/>
              </a:ext>
            </a:extLst>
          </p:cNvPr>
          <p:cNvSpPr txBox="1"/>
          <p:nvPr/>
        </p:nvSpPr>
        <p:spPr>
          <a:xfrm>
            <a:off x="626694" y="1935854"/>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The DAO hack incident is one example. In this type of attack, the malicious contract repeatedly calls back the vulnerable contract before the initial function is completed, resulting in a depletion of funds.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034C13E2-B064-49A6-5052-E08A9F46CF29}"/>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1D75821C-714E-A1FF-0E3E-000FFF49856E}"/>
              </a:ext>
            </a:extLst>
          </p:cNvPr>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This risk can be mitigated by implementing a check-effect-interaction pattern, using </a:t>
            </a:r>
            <a:r>
              <a:rPr lang="en-US" altLang="zh-CN" sz="2400" dirty="0" err="1">
                <a:latin typeface="Inter"/>
              </a:rPr>
              <a:t>re-entrancy</a:t>
            </a:r>
            <a:r>
              <a:rPr lang="en-US" altLang="zh-CN" sz="2400" dirty="0">
                <a:latin typeface="Inter"/>
              </a:rPr>
              <a:t> protection like </a:t>
            </a:r>
            <a:r>
              <a:rPr lang="en-US" altLang="zh-CN" sz="2400" dirty="0" err="1">
                <a:latin typeface="Inter"/>
              </a:rPr>
              <a:t>ReentrancyGuard</a:t>
            </a:r>
            <a:r>
              <a:rPr lang="en-US" altLang="zh-CN" sz="2400" dirty="0">
                <a:latin typeface="Inter"/>
              </a:rPr>
              <a:t> in </a:t>
            </a:r>
            <a:r>
              <a:rPr lang="en-US" altLang="zh-CN" sz="2400" dirty="0" err="1">
                <a:latin typeface="Inter"/>
              </a:rPr>
              <a:t>OpenZeppelin</a:t>
            </a:r>
            <a:r>
              <a:rPr lang="en-US" altLang="zh-CN" sz="2400" dirty="0">
                <a:latin typeface="Inter"/>
              </a:rPr>
              <a:t>, and having a full audit of the contract.</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5031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95C17-BB00-CADF-8D1D-07E7542BABAC}"/>
            </a:ext>
          </a:extLst>
        </p:cNvPr>
        <p:cNvGrpSpPr/>
        <p:nvPr/>
      </p:nvGrpSpPr>
      <p:grpSpPr>
        <a:xfrm>
          <a:off x="0" y="0"/>
          <a:ext cx="0" cy="0"/>
          <a:chOff x="0" y="0"/>
          <a:chExt cx="0" cy="0"/>
        </a:xfrm>
      </p:grpSpPr>
      <p:sp>
        <p:nvSpPr>
          <p:cNvPr id="18" name="PA_图片 16">
            <a:extLst>
              <a:ext uri="{FF2B5EF4-FFF2-40B4-BE49-F238E27FC236}">
                <a16:creationId xmlns:a16="http://schemas.microsoft.com/office/drawing/2014/main" id="{6A0EE92B-4257-DD6C-1EC7-F799206A16D8}"/>
              </a:ext>
            </a:extLst>
          </p:cNvPr>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3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2000" b="1">
                <a:latin typeface="Inter"/>
              </a:rPr>
              <a:t>安全漏洞与攻击 </a:t>
            </a:r>
            <a:r>
              <a:rPr lang="en-US" altLang="zh-CN" sz="2000" b="1">
                <a:latin typeface="Inter"/>
              </a:rPr>
              <a:t>- </a:t>
            </a:r>
            <a:r>
              <a:rPr lang="zh-CN" altLang="en-US" sz="2000" b="1">
                <a:latin typeface="Inter"/>
              </a:rPr>
              <a:t>重入攻击</a:t>
            </a:r>
            <a:endParaRPr lang="zh-CN" altLang="en-US" sz="2000" b="1" dirty="0">
              <a:latin typeface="Inter"/>
            </a:endParaRPr>
          </a:p>
        </p:txBody>
      </p:sp>
      <p:grpSp>
        <p:nvGrpSpPr>
          <p:cNvPr id="2" name="组合 1">
            <a:extLst>
              <a:ext uri="{FF2B5EF4-FFF2-40B4-BE49-F238E27FC236}">
                <a16:creationId xmlns:a16="http://schemas.microsoft.com/office/drawing/2014/main" id="{D78ACD93-B31D-5E1B-747D-05B97D479BF5}"/>
              </a:ext>
            </a:extLst>
          </p:cNvPr>
          <p:cNvGrpSpPr/>
          <p:nvPr/>
        </p:nvGrpSpPr>
        <p:grpSpPr>
          <a:xfrm>
            <a:off x="626692" y="1653152"/>
            <a:ext cx="9597783" cy="5055009"/>
            <a:chOff x="671987" y="2179478"/>
            <a:chExt cx="2958803" cy="590586"/>
          </a:xfrm>
        </p:grpSpPr>
        <p:sp>
          <p:nvSpPr>
            <p:cNvPr id="6" name="文本框 5">
              <a:extLst>
                <a:ext uri="{FF2B5EF4-FFF2-40B4-BE49-F238E27FC236}">
                  <a16:creationId xmlns:a16="http://schemas.microsoft.com/office/drawing/2014/main" id="{B0E1F3C3-1263-A2AB-B2FE-9F8D5FDC91A2}"/>
                </a:ext>
              </a:extLst>
            </p:cNvPr>
            <p:cNvSpPr txBox="1"/>
            <p:nvPr/>
          </p:nvSpPr>
          <p:spPr>
            <a:xfrm>
              <a:off x="671987" y="2179478"/>
              <a:ext cx="2949647" cy="61128"/>
            </a:xfrm>
            <a:prstGeom prst="rect">
              <a:avLst/>
            </a:prstGeom>
            <a:noFill/>
          </p:spPr>
          <p:txBody>
            <a:bodyPr wrap="square" lIns="91436" tIns="45718" rIns="91436" bIns="45718" rtlCol="0">
              <a:spAutoFit/>
            </a:bodyPr>
            <a:lstStyle/>
            <a:p>
              <a:pPr>
                <a:spcAft>
                  <a:spcPts val="300"/>
                </a:spcAft>
              </a:pPr>
              <a:r>
                <a:rPr lang="en-US" altLang="zh-CN" sz="2800" b="1" dirty="0">
                  <a:latin typeface="Inter"/>
                </a:rPr>
                <a:t>Integer Overflow and </a:t>
              </a:r>
              <a:r>
                <a:rPr lang="en-US" altLang="zh-CN" sz="2800" b="1" dirty="0" err="1">
                  <a:latin typeface="Inter"/>
                </a:rPr>
                <a:t>Underoverflow</a:t>
              </a:r>
              <a:endParaRPr lang="zh-CN" altLang="en-US" sz="2800" dirty="0">
                <a:solidFill>
                  <a:srgbClr val="000000"/>
                </a:solidFill>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2E365439-5072-777B-65C8-5517F0170457}"/>
                </a:ext>
              </a:extLst>
            </p:cNvPr>
            <p:cNvCxnSpPr/>
            <p:nvPr/>
          </p:nvCxnSpPr>
          <p:spPr>
            <a:xfrm>
              <a:off x="725565" y="2768453"/>
              <a:ext cx="2905225" cy="1611"/>
            </a:xfrm>
            <a:prstGeom prst="line">
              <a:avLst/>
            </a:prstGeom>
            <a:ln w="3175">
              <a:solidFill>
                <a:srgbClr val="000000">
                  <a:alpha val="4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54617D62-727B-D60C-9A80-9508C91ACDC1}"/>
              </a:ext>
            </a:extLst>
          </p:cNvPr>
          <p:cNvSpPr txBox="1"/>
          <p:nvPr/>
        </p:nvSpPr>
        <p:spPr>
          <a:xfrm>
            <a:off x="507040" y="536386"/>
            <a:ext cx="9292279" cy="1077218"/>
          </a:xfrm>
          <a:prstGeom prst="rect">
            <a:avLst/>
          </a:prstGeom>
          <a:noFill/>
        </p:spPr>
        <p:txBody>
          <a:bodyPr wrap="square" rtlCol="0">
            <a:spAutoFit/>
          </a:bodyPr>
          <a:lstStyle/>
          <a:p>
            <a:r>
              <a:rPr lang="en-US" altLang="zh-CN" sz="3200" spc="100" dirty="0">
                <a:latin typeface="微软雅黑" panose="020B0503020204020204" pitchFamily="34" charset="-122"/>
                <a:ea typeface="微软雅黑" panose="020B0503020204020204" pitchFamily="34" charset="-122"/>
              </a:rPr>
              <a:t>Potential problems with Ethereum's mature smart contracts and their solutions</a:t>
            </a:r>
            <a:endParaRPr lang="zh-CN" altLang="en-US" sz="3200" spc="1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236B9DD-8A4E-CFF3-7C9D-36F665F225EB}"/>
              </a:ext>
            </a:extLst>
          </p:cNvPr>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059A07EB-33D4-A94E-4E63-DBB3F0524792}"/>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221025" y="1682046"/>
            <a:ext cx="436196" cy="437680"/>
          </a:xfrm>
          <a:prstGeom prst="rect">
            <a:avLst/>
          </a:prstGeom>
        </p:spPr>
      </p:pic>
      <p:sp>
        <p:nvSpPr>
          <p:cNvPr id="14" name="文本框 13">
            <a:extLst>
              <a:ext uri="{FF2B5EF4-FFF2-40B4-BE49-F238E27FC236}">
                <a16:creationId xmlns:a16="http://schemas.microsoft.com/office/drawing/2014/main" id="{A9969B88-56E0-BB91-5C4E-D19CB2BAAC69}"/>
              </a:ext>
            </a:extLst>
          </p:cNvPr>
          <p:cNvSpPr txBox="1"/>
          <p:nvPr/>
        </p:nvSpPr>
        <p:spPr>
          <a:xfrm>
            <a:off x="626692" y="2197639"/>
            <a:ext cx="9568083" cy="1012837"/>
          </a:xfrm>
          <a:prstGeom prst="rect">
            <a:avLst/>
          </a:prstGeom>
          <a:noFill/>
        </p:spPr>
        <p:txBody>
          <a:bodyPr wrap="square" lIns="91436" tIns="45718" rIns="91436" bIns="45718" rtlCol="0">
            <a:spAutoFit/>
          </a:bodyPr>
          <a:lstStyle/>
          <a:p>
            <a:pPr>
              <a:lnSpc>
                <a:spcPct val="130000"/>
              </a:lnSpc>
            </a:pPr>
            <a:r>
              <a:rPr lang="en-US" altLang="zh-CN" sz="2400" dirty="0">
                <a:latin typeface="Inter"/>
              </a:rPr>
              <a:t>This occurs when an arithmetic operation exceeds the maximum or minimum value that the variable can hold</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8D1F98CF-53CF-E2DB-ADD5-2771D56C1071}"/>
              </a:ext>
            </a:extLst>
          </p:cNvPr>
          <p:cNvSpPr txBox="1"/>
          <p:nvPr/>
        </p:nvSpPr>
        <p:spPr>
          <a:xfrm>
            <a:off x="507040" y="3566445"/>
            <a:ext cx="6096000" cy="608115"/>
          </a:xfrm>
          <a:prstGeom prst="rect">
            <a:avLst/>
          </a:prstGeom>
          <a:noFill/>
        </p:spPr>
        <p:txBody>
          <a:bodyPr wrap="square">
            <a:spAutoFit/>
          </a:bodyPr>
          <a:lstStyle/>
          <a:p>
            <a:pPr>
              <a:lnSpc>
                <a:spcPct val="130000"/>
              </a:lnSpc>
            </a:pPr>
            <a:r>
              <a:rPr lang="en-US" altLang="zh-CN" sz="2800" b="1" dirty="0">
                <a:latin typeface="Inter"/>
              </a:rPr>
              <a:t>Solution</a:t>
            </a:r>
            <a:endParaRPr lang="zh-CN" altLang="en-US" sz="2800" b="1" i="0" dirty="0">
              <a:effectLst/>
              <a:latin typeface="Inter"/>
            </a:endParaRPr>
          </a:p>
        </p:txBody>
      </p:sp>
      <p:sp>
        <p:nvSpPr>
          <p:cNvPr id="25" name="文本框 24">
            <a:extLst>
              <a:ext uri="{FF2B5EF4-FFF2-40B4-BE49-F238E27FC236}">
                <a16:creationId xmlns:a16="http://schemas.microsoft.com/office/drawing/2014/main" id="{F8306DBE-7F5B-838D-E967-A3D7AD7B28C8}"/>
              </a:ext>
            </a:extLst>
          </p:cNvPr>
          <p:cNvSpPr txBox="1"/>
          <p:nvPr/>
        </p:nvSpPr>
        <p:spPr>
          <a:xfrm>
            <a:off x="652239" y="4294261"/>
            <a:ext cx="9568083" cy="1492199"/>
          </a:xfrm>
          <a:prstGeom prst="rect">
            <a:avLst/>
          </a:prstGeom>
          <a:noFill/>
        </p:spPr>
        <p:txBody>
          <a:bodyPr wrap="square" lIns="91436" tIns="45718" rIns="91436" bIns="45718" rtlCol="0">
            <a:spAutoFit/>
          </a:bodyPr>
          <a:lstStyle/>
          <a:p>
            <a:pPr>
              <a:lnSpc>
                <a:spcPct val="130000"/>
              </a:lnSpc>
            </a:pPr>
            <a:r>
              <a:rPr lang="en-US" altLang="zh-CN" sz="2400" dirty="0">
                <a:latin typeface="Inter"/>
              </a:rPr>
              <a:t>Use the </a:t>
            </a:r>
            <a:r>
              <a:rPr lang="en-US" altLang="zh-CN" sz="2400" dirty="0" err="1">
                <a:latin typeface="Inter"/>
              </a:rPr>
              <a:t>SafeMath</a:t>
            </a:r>
            <a:r>
              <a:rPr lang="en-US" altLang="zh-CN" sz="2400" dirty="0">
                <a:latin typeface="Inter"/>
              </a:rPr>
              <a:t> library, which is widely adopted by the Ethereum community, to help prevent these issues by ensuring safe arithmetic operations.</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6383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6127</TotalTime>
  <Words>1803</Words>
  <Application>Microsoft Office PowerPoint</Application>
  <PresentationFormat>宽屏</PresentationFormat>
  <Paragraphs>186</Paragraphs>
  <Slides>34</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Inter</vt:lpstr>
      <vt:lpstr>等线</vt:lpstr>
      <vt:lpstr>华文新魏</vt:lpstr>
      <vt:lpstr>Microsoft YaHei</vt:lpstr>
      <vt:lpstr>Microsoft YaHei</vt:lpstr>
      <vt:lpstr>Arial</vt:lpstr>
      <vt:lpstr>Calibri</vt:lpstr>
      <vt:lpstr>Cambria</vt:lpstr>
      <vt:lpstr>Cascadia Code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利鑫 林</cp:lastModifiedBy>
  <cp:revision>159</cp:revision>
  <dcterms:created xsi:type="dcterms:W3CDTF">2017-05-16T12:45:30Z</dcterms:created>
  <dcterms:modified xsi:type="dcterms:W3CDTF">2024-11-12T15:01:26Z</dcterms:modified>
</cp:coreProperties>
</file>